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2"/>
    <p:sldId id="274" r:id="rId3"/>
    <p:sldId id="281" r:id="rId4"/>
    <p:sldId id="295" r:id="rId5"/>
    <p:sldId id="296" r:id="rId6"/>
    <p:sldId id="297" r:id="rId7"/>
    <p:sldId id="298" r:id="rId8"/>
    <p:sldId id="299" r:id="rId9"/>
    <p:sldId id="300" r:id="rId10"/>
    <p:sldId id="302" r:id="rId11"/>
    <p:sldId id="301" r:id="rId12"/>
    <p:sldId id="303" r:id="rId13"/>
    <p:sldId id="304" r:id="rId14"/>
    <p:sldId id="305" r:id="rId15"/>
    <p:sldId id="306" r:id="rId16"/>
    <p:sldId id="294" r:id="rId17"/>
    <p:sldId id="266" r:id="rId18"/>
    <p:sldId id="307" r:id="rId19"/>
    <p:sldId id="308" r:id="rId20"/>
    <p:sldId id="309" r:id="rId21"/>
    <p:sldId id="310" r:id="rId22"/>
    <p:sldId id="311" r:id="rId23"/>
    <p:sldId id="312" r:id="rId24"/>
    <p:sldId id="314" r:id="rId25"/>
    <p:sldId id="313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283" r:id="rId41"/>
  </p:sldIdLst>
  <p:sldSz cx="9144000" cy="5143500" type="screen16x9"/>
  <p:notesSz cx="6858000" cy="9144000"/>
  <p:embeddedFontLst>
    <p:embeddedFont>
      <p:font typeface="10X10" panose="020D0604000000000000" pitchFamily="34" charset="-127"/>
      <p:regular r:id="rId43"/>
    </p:embeddedFont>
    <p:embeddedFont>
      <p:font typeface="10X10 Bold" panose="020D0604000000000000" pitchFamily="34" charset="-127"/>
      <p:regular r:id="rId44"/>
      <p:bold r:id="rId45"/>
    </p:embeddedFont>
    <p:embeddedFont>
      <p:font typeface="맑은 고딕" panose="020B0503020000020004" pitchFamily="34" charset="-127"/>
      <p:regular r:id="rId46"/>
      <p:bold r:id="rId47"/>
    </p:embeddedFont>
    <p:embeddedFont>
      <p:font typeface="NanumSquare_ac" panose="020B0600000101010101" pitchFamily="34" charset="-127"/>
      <p:regular r:id="rId48"/>
    </p:embeddedFont>
    <p:embeddedFont>
      <p:font typeface="NanumSquare_ac Light" panose="020B0600000101010101" pitchFamily="34" charset="-127"/>
      <p:regular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FF4757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3"/>
    <p:restoredTop sz="96327" autoAdjust="0"/>
  </p:normalViewPr>
  <p:slideViewPr>
    <p:cSldViewPr>
      <p:cViewPr varScale="1">
        <p:scale>
          <a:sx n="96" d="100"/>
          <a:sy n="96" d="100"/>
        </p:scale>
        <p:origin x="184" y="20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48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4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56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99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52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85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52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99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2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82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993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069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633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070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72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798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265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98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517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22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4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0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228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06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80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128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86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46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2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12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6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4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98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05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pPr/>
              <a:t>2024. 4. 28.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edpix.com/photo/1637259/artificial-neural-network-ann-neural-network-neural-network-brain-mind-computer-machine-learning" TargetMode="External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techleer.com/articles/203-machine-learning-algorithm-backbone-of-emerging-technologi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@himanshuxd/activation-functions-sigmoid-relu-leaky-relu-and-softmax-basics-for-neural-networks-and-deep-8d9c70eed91e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stanford.edu/~shervine/teaching/cs-230/cheatsheet-convolutional-neural-network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83668" y="1707656"/>
            <a:ext cx="5976664" cy="2101327"/>
            <a:chOff x="3020482" y="2012037"/>
            <a:chExt cx="3761184" cy="919173"/>
          </a:xfrm>
        </p:grpSpPr>
        <p:sp>
          <p:nvSpPr>
            <p:cNvPr id="4" name="TextBox 3"/>
            <p:cNvSpPr txBox="1"/>
            <p:nvPr/>
          </p:nvSpPr>
          <p:spPr>
            <a:xfrm>
              <a:off x="3333632" y="2012037"/>
              <a:ext cx="2576696" cy="11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열정을 가진 자들이 모여 세상을 개척한다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10740" y="2715766"/>
              <a:ext cx="14401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15816" y="2229554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1.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Python Basic &amp; Deep Learning Intro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F65EA-6E85-4339-A28A-12C6B396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00733-1077-82CF-9CBA-876462C8859E}"/>
              </a:ext>
            </a:extLst>
          </p:cNvPr>
          <p:cNvSpPr txBox="1"/>
          <p:nvPr/>
        </p:nvSpPr>
        <p:spPr>
          <a:xfrm>
            <a:off x="5202711" y="3380704"/>
            <a:ext cx="1831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Presenter: Daehyun Kim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 descr="Google Developer Groups">
            <a:extLst>
              <a:ext uri="{FF2B5EF4-FFF2-40B4-BE49-F238E27FC236}">
                <a16:creationId xmlns:a16="http://schemas.microsoft.com/office/drawing/2014/main" id="{A611CA96-A812-D0A7-6C59-5E9D58CB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5121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Python Library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7805990-427C-F358-8598-213D29FE5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Python Library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373EFEA9-2B34-03CD-5E1E-A5CEDF12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AF5DE2A-F4F7-44DA-D852-CB3C98507263}"/>
              </a:ext>
            </a:extLst>
          </p:cNvPr>
          <p:cNvSpPr txBox="1">
            <a:spLocks/>
          </p:cNvSpPr>
          <p:nvPr/>
        </p:nvSpPr>
        <p:spPr>
          <a:xfrm>
            <a:off x="1479867" y="631420"/>
            <a:ext cx="6184265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spc="165" dirty="0"/>
              <a:t>Python</a:t>
            </a:r>
            <a:r>
              <a:rPr lang="en-US" sz="3000" spc="325" dirty="0"/>
              <a:t> </a:t>
            </a:r>
            <a:r>
              <a:rPr lang="en-US" sz="3000" spc="150" dirty="0"/>
              <a:t>Library</a:t>
            </a:r>
            <a:endParaRPr lang="en-US" sz="3000" spc="155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3914D66-48C4-12FC-A34D-6C59721DF9F1}"/>
              </a:ext>
            </a:extLst>
          </p:cNvPr>
          <p:cNvSpPr txBox="1"/>
          <p:nvPr/>
        </p:nvSpPr>
        <p:spPr>
          <a:xfrm>
            <a:off x="505993" y="1925003"/>
            <a:ext cx="8043545" cy="1674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7520" marR="469900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400" spc="145" dirty="0"/>
              <a:t>데이터</a:t>
            </a:r>
            <a:r>
              <a:rPr lang="ko-KR" altLang="en-US" sz="1400" spc="210" dirty="0"/>
              <a:t> </a:t>
            </a:r>
            <a:r>
              <a:rPr lang="ko-KR" altLang="en-US" sz="1400" spc="145" dirty="0"/>
              <a:t>및</a:t>
            </a:r>
            <a:r>
              <a:rPr lang="ko-KR" altLang="en-US" sz="1400" spc="215" dirty="0"/>
              <a:t> </a:t>
            </a:r>
            <a:r>
              <a:rPr lang="ko-KR" altLang="en-US" sz="1400" spc="145" dirty="0"/>
              <a:t>인공지능</a:t>
            </a:r>
            <a:r>
              <a:rPr lang="ko-KR" altLang="en-US" sz="1400" spc="215" dirty="0"/>
              <a:t> </a:t>
            </a:r>
            <a:r>
              <a:rPr lang="ko-KR" altLang="en-US" sz="1400" spc="100" dirty="0"/>
              <a:t>분야에서</a:t>
            </a:r>
            <a:r>
              <a:rPr lang="ko-KR" altLang="en-US" sz="1400" spc="210" dirty="0"/>
              <a:t> </a:t>
            </a:r>
            <a:r>
              <a:rPr lang="ko-KR" altLang="en-US" sz="1400" spc="145" dirty="0"/>
              <a:t>대표적인</a:t>
            </a:r>
            <a:r>
              <a:rPr lang="ko-KR" altLang="en-US" sz="1400" spc="215" dirty="0"/>
              <a:t> </a:t>
            </a:r>
            <a:r>
              <a:rPr lang="en-US" sz="1400" spc="105" dirty="0"/>
              <a:t>Python</a:t>
            </a:r>
            <a:r>
              <a:rPr lang="en-US" sz="1400" spc="215" dirty="0"/>
              <a:t> </a:t>
            </a:r>
            <a:r>
              <a:rPr lang="en-US" sz="1400" spc="100" dirty="0"/>
              <a:t>Library</a:t>
            </a:r>
            <a:r>
              <a:rPr lang="ko-KR" altLang="en-US" sz="1400" spc="100" dirty="0"/>
              <a:t>는</a:t>
            </a:r>
            <a:endParaRPr lang="en-US" altLang="ko-KR" sz="1400" spc="100" dirty="0"/>
          </a:p>
          <a:p>
            <a:pPr marL="477520" marR="469900" algn="ctr">
              <a:lnSpc>
                <a:spcPct val="150000"/>
              </a:lnSpc>
              <a:spcBef>
                <a:spcPts val="100"/>
              </a:spcBef>
            </a:pPr>
            <a:r>
              <a:rPr lang="en-US" sz="1400" spc="114" dirty="0" err="1"/>
              <a:t>Numpy</a:t>
            </a:r>
            <a:r>
              <a:rPr lang="en-US" sz="1400" spc="114" dirty="0"/>
              <a:t>,</a:t>
            </a:r>
            <a:r>
              <a:rPr lang="en-US" sz="1400" spc="229" dirty="0"/>
              <a:t> </a:t>
            </a:r>
            <a:r>
              <a:rPr lang="en-US" sz="1400" spc="110" dirty="0"/>
              <a:t>Pandas,</a:t>
            </a:r>
            <a:r>
              <a:rPr lang="en-US" sz="1400" spc="235" dirty="0"/>
              <a:t> </a:t>
            </a:r>
            <a:r>
              <a:rPr lang="en-US" sz="1400" spc="80" dirty="0"/>
              <a:t>Matplotlib</a:t>
            </a:r>
            <a:r>
              <a:rPr lang="en-US" sz="1400" spc="254" dirty="0"/>
              <a:t> </a:t>
            </a:r>
            <a:r>
              <a:rPr lang="ko-KR" altLang="en-US" sz="1400" spc="120" dirty="0" err="1"/>
              <a:t>입니다다</a:t>
            </a:r>
            <a:r>
              <a:rPr lang="en-US" altLang="ko-KR" sz="1400" spc="120" dirty="0"/>
              <a:t>.</a:t>
            </a:r>
          </a:p>
          <a:p>
            <a:pPr marL="12700" marR="5080" algn="ctr">
              <a:lnSpc>
                <a:spcPct val="150000"/>
              </a:lnSpc>
              <a:spcBef>
                <a:spcPts val="3240"/>
              </a:spcBef>
            </a:pPr>
            <a:r>
              <a:rPr lang="ko-KR" altLang="en-US" sz="1400" spc="145" dirty="0"/>
              <a:t>선형</a:t>
            </a:r>
            <a:r>
              <a:rPr lang="ko-KR" altLang="en-US" sz="1400" spc="215" dirty="0"/>
              <a:t> </a:t>
            </a:r>
            <a:r>
              <a:rPr lang="ko-KR" altLang="en-US" sz="1400" spc="145" dirty="0"/>
              <a:t>및</a:t>
            </a:r>
            <a:r>
              <a:rPr lang="ko-KR" altLang="en-US" sz="1400" spc="215" dirty="0"/>
              <a:t> </a:t>
            </a:r>
            <a:r>
              <a:rPr lang="ko-KR" altLang="en-US" sz="1400" spc="160" dirty="0"/>
              <a:t>행렬</a:t>
            </a:r>
            <a:r>
              <a:rPr lang="en-US" altLang="ko-KR" sz="1400" spc="160" dirty="0"/>
              <a:t>(</a:t>
            </a:r>
            <a:r>
              <a:rPr lang="en-US" sz="1400" spc="160" dirty="0"/>
              <a:t>Tensor)</a:t>
            </a:r>
            <a:r>
              <a:rPr lang="en-US" sz="1400" spc="215" dirty="0"/>
              <a:t> </a:t>
            </a:r>
            <a:r>
              <a:rPr lang="ko-KR" altLang="en-US" sz="1400" spc="145" dirty="0"/>
              <a:t>데이터</a:t>
            </a:r>
            <a:r>
              <a:rPr lang="ko-KR" altLang="en-US" sz="1400" spc="215" dirty="0"/>
              <a:t> </a:t>
            </a:r>
            <a:r>
              <a:rPr lang="ko-KR" altLang="en-US" sz="1400" spc="145" dirty="0"/>
              <a:t>표현</a:t>
            </a:r>
            <a:r>
              <a:rPr lang="ko-KR" altLang="en-US" sz="1400" spc="215" dirty="0"/>
              <a:t> </a:t>
            </a:r>
            <a:r>
              <a:rPr lang="ko-KR" altLang="en-US" sz="1400" spc="145" dirty="0"/>
              <a:t>및</a:t>
            </a:r>
            <a:r>
              <a:rPr lang="ko-KR" altLang="en-US" sz="1400" spc="220" dirty="0"/>
              <a:t> </a:t>
            </a:r>
            <a:r>
              <a:rPr lang="ko-KR" altLang="en-US" sz="1400" spc="114" dirty="0"/>
              <a:t>계산</a:t>
            </a:r>
            <a:r>
              <a:rPr lang="en-US" altLang="ko-KR" sz="1400" spc="114" dirty="0"/>
              <a:t>,</a:t>
            </a:r>
            <a:r>
              <a:rPr lang="ko-KR" altLang="en-US" sz="1400" spc="215" dirty="0"/>
              <a:t> </a:t>
            </a:r>
            <a:r>
              <a:rPr lang="ko-KR" altLang="en-US" sz="1400" spc="145" dirty="0"/>
              <a:t>데이터</a:t>
            </a:r>
            <a:r>
              <a:rPr lang="ko-KR" altLang="en-US" sz="1400" spc="215" dirty="0"/>
              <a:t> </a:t>
            </a:r>
            <a:r>
              <a:rPr lang="ko-KR" altLang="en-US" sz="1400" spc="114" dirty="0"/>
              <a:t>처리</a:t>
            </a:r>
            <a:r>
              <a:rPr lang="en-US" altLang="ko-KR" sz="1400" spc="114" dirty="0"/>
              <a:t>,</a:t>
            </a:r>
            <a:r>
              <a:rPr lang="ko-KR" altLang="en-US" sz="1400" spc="215" dirty="0"/>
              <a:t> </a:t>
            </a:r>
            <a:r>
              <a:rPr lang="ko-KR" altLang="en-US" sz="1400" spc="145" dirty="0"/>
              <a:t>시각화</a:t>
            </a:r>
            <a:r>
              <a:rPr lang="ko-KR" altLang="en-US" sz="1400" spc="215" dirty="0"/>
              <a:t> </a:t>
            </a:r>
            <a:r>
              <a:rPr lang="ko-KR" altLang="en-US" sz="1400" spc="20" dirty="0"/>
              <a:t>등 </a:t>
            </a:r>
            <a:r>
              <a:rPr lang="ko-KR" altLang="en-US" sz="1400" spc="145" dirty="0"/>
              <a:t>데이터</a:t>
            </a:r>
            <a:r>
              <a:rPr lang="ko-KR" altLang="en-US" sz="1400" spc="215" dirty="0"/>
              <a:t> </a:t>
            </a:r>
            <a:r>
              <a:rPr lang="ko-KR" altLang="en-US" sz="1400" spc="145" dirty="0"/>
              <a:t>처리에</a:t>
            </a:r>
            <a:r>
              <a:rPr lang="ko-KR" altLang="en-US" sz="1400" spc="215" dirty="0"/>
              <a:t> </a:t>
            </a:r>
            <a:r>
              <a:rPr lang="ko-KR" altLang="en-US" sz="1400" spc="145" dirty="0"/>
              <a:t>관련된</a:t>
            </a:r>
            <a:r>
              <a:rPr lang="ko-KR" altLang="en-US" sz="1400" spc="215" dirty="0"/>
              <a:t> </a:t>
            </a:r>
            <a:r>
              <a:rPr lang="ko-KR" altLang="en-US" sz="1400" spc="125" dirty="0"/>
              <a:t>라이브러리입니다</a:t>
            </a:r>
            <a:r>
              <a:rPr lang="en-US" altLang="ko-KR" sz="1400" spc="125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847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Python Library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373EFEA9-2B34-03CD-5E1E-A5CEDF12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A23F08C-C8D4-3AB0-7858-4E8FA51489CA}"/>
              </a:ext>
            </a:extLst>
          </p:cNvPr>
          <p:cNvSpPr txBox="1">
            <a:spLocks/>
          </p:cNvSpPr>
          <p:nvPr/>
        </p:nvSpPr>
        <p:spPr>
          <a:xfrm>
            <a:off x="1636192" y="559293"/>
            <a:ext cx="6184265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spc="204" dirty="0" err="1"/>
              <a:t>Numpy</a:t>
            </a:r>
            <a:r>
              <a:rPr lang="en-US" sz="3000" spc="320" dirty="0"/>
              <a:t> </a:t>
            </a:r>
            <a:r>
              <a:rPr lang="en-US" sz="3000" spc="204" dirty="0"/>
              <a:t>(Numerical</a:t>
            </a:r>
            <a:r>
              <a:rPr lang="en-US" sz="3000" spc="320" dirty="0"/>
              <a:t> </a:t>
            </a:r>
            <a:r>
              <a:rPr lang="en-US" sz="3000" spc="195" dirty="0"/>
              <a:t>Python)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8A22F07-6454-2DD8-8213-F22B34F21B31}"/>
              </a:ext>
            </a:extLst>
          </p:cNvPr>
          <p:cNvSpPr txBox="1"/>
          <p:nvPr/>
        </p:nvSpPr>
        <p:spPr>
          <a:xfrm>
            <a:off x="500747" y="1626317"/>
            <a:ext cx="804481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algn="ctr">
              <a:lnSpc>
                <a:spcPct val="100000"/>
              </a:lnSpc>
              <a:spcBef>
                <a:spcPts val="100"/>
              </a:spcBef>
            </a:pPr>
            <a:r>
              <a:rPr sz="1400" b="1" u="heavy" spc="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행렬(tensor)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연산을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위한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핵심</a:t>
            </a:r>
            <a:r>
              <a:rPr sz="1400" b="1" u="heavy" spc="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라이브러리</a:t>
            </a:r>
            <a:endParaRPr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400" dirty="0">
              <a:latin typeface="UnDinaru"/>
              <a:cs typeface="UnDinaru"/>
            </a:endParaRPr>
          </a:p>
          <a:p>
            <a:pPr marL="348615" marR="5080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데이터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구조는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다차원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배열</a:t>
            </a:r>
            <a:r>
              <a:rPr sz="1400" dirty="0">
                <a:latin typeface="WenQuanYi Micro Hei Mono"/>
                <a:cs typeface="WenQuanYi Micro Hei Mono"/>
              </a:rPr>
              <a:t>(np</a:t>
            </a:r>
            <a:r>
              <a:rPr sz="1400" spc="-330" dirty="0">
                <a:latin typeface="WenQuanYi Micro Hei Mono"/>
                <a:cs typeface="WenQuanYi Micro Hei Mono"/>
              </a:rPr>
              <a:t> </a:t>
            </a:r>
            <a:r>
              <a:rPr sz="1400" spc="-130" dirty="0">
                <a:latin typeface="WenQuanYi Micro Hei Mono"/>
                <a:cs typeface="WenQuanYi Micro Hei Mono"/>
              </a:rPr>
              <a:t>array)</a:t>
            </a:r>
            <a:r>
              <a:rPr sz="1400" spc="-130" dirty="0">
                <a:latin typeface="Noto Sans CJK HK"/>
                <a:cs typeface="Noto Sans CJK HK"/>
              </a:rPr>
              <a:t>로</a:t>
            </a:r>
            <a:r>
              <a:rPr sz="1400" spc="-130" dirty="0">
                <a:latin typeface="WenQuanYi Micro Hei Mono"/>
                <a:cs typeface="WenQuanYi Micro Hei Mono"/>
              </a:rPr>
              <a:t>,</a:t>
            </a:r>
            <a:r>
              <a:rPr sz="1400" spc="-32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다양한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차원의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데이터를</a:t>
            </a:r>
            <a:r>
              <a:rPr sz="1400" spc="29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효율적으로</a:t>
            </a:r>
            <a:r>
              <a:rPr sz="1400" spc="3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저장하고</a:t>
            </a:r>
            <a:r>
              <a:rPr sz="1400" spc="300" dirty="0">
                <a:latin typeface="Noto Sans CJK HK"/>
                <a:cs typeface="Noto Sans CJK HK"/>
              </a:rPr>
              <a:t> </a:t>
            </a:r>
            <a:r>
              <a:rPr sz="1400" spc="75" dirty="0">
                <a:latin typeface="Noto Sans CJK HK"/>
                <a:cs typeface="Noto Sans CJK HK"/>
              </a:rPr>
              <a:t>연산할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195" dirty="0">
                <a:latin typeface="Noto Sans CJK HK"/>
                <a:cs typeface="Noto Sans CJK HK"/>
              </a:rPr>
              <a:t> </a:t>
            </a:r>
            <a:r>
              <a:rPr sz="1400" spc="-20" dirty="0">
                <a:latin typeface="Noto Sans CJK HK"/>
                <a:cs typeface="Noto Sans CJK HK"/>
              </a:rPr>
              <a:t>있습니다</a:t>
            </a:r>
            <a:r>
              <a:rPr sz="1400" spc="-2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348615" marR="1217295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배열</a:t>
            </a:r>
            <a:r>
              <a:rPr sz="1400" spc="24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초기화를</a:t>
            </a:r>
            <a:r>
              <a:rPr sz="1400" spc="30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위한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함수와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다양한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연산을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지원하며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2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사칙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연산부터</a:t>
            </a:r>
            <a:r>
              <a:rPr sz="1400" spc="29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행렬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75" dirty="0">
                <a:latin typeface="Noto Sans CJK HK"/>
                <a:cs typeface="Noto Sans CJK HK"/>
              </a:rPr>
              <a:t>연산과 </a:t>
            </a:r>
            <a:r>
              <a:rPr sz="1400" spc="100" dirty="0">
                <a:latin typeface="Noto Sans CJK HK"/>
                <a:cs typeface="Noto Sans CJK HK"/>
              </a:rPr>
              <a:t>브로드캐스팅까지</a:t>
            </a:r>
            <a:r>
              <a:rPr sz="1400" spc="38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다양한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기능을</a:t>
            </a:r>
            <a:r>
              <a:rPr sz="1400" spc="260" dirty="0">
                <a:latin typeface="Noto Sans CJK HK"/>
                <a:cs typeface="Noto Sans CJK HK"/>
              </a:rPr>
              <a:t> </a:t>
            </a:r>
            <a:r>
              <a:rPr sz="1400" spc="40" dirty="0">
                <a:latin typeface="Noto Sans CJK HK"/>
                <a:cs typeface="Noto Sans CJK HK"/>
              </a:rPr>
              <a:t>제공합니다</a:t>
            </a:r>
            <a:r>
              <a:rPr sz="1400" spc="4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348615" marR="488950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다차원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배열의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인덱싱과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슬라이싱을</a:t>
            </a:r>
            <a:r>
              <a:rPr sz="1400" spc="30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통해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배열의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원소에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접근하고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부분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집합을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추출할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수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</p:txBody>
      </p:sp>
      <p:pic>
        <p:nvPicPr>
          <p:cNvPr id="13314" name="Picture 2" descr="NumPy - 위키백과, 우리 모두의 백과사전">
            <a:extLst>
              <a:ext uri="{FF2B5EF4-FFF2-40B4-BE49-F238E27FC236}">
                <a16:creationId xmlns:a16="http://schemas.microsoft.com/office/drawing/2014/main" id="{219D8D20-6ED5-29CD-D7B5-0E6F6DD24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996570"/>
            <a:ext cx="2245958" cy="101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1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Python Library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373EFEA9-2B34-03CD-5E1E-A5CEDF12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A23F08C-C8D4-3AB0-7858-4E8FA51489CA}"/>
              </a:ext>
            </a:extLst>
          </p:cNvPr>
          <p:cNvSpPr txBox="1">
            <a:spLocks/>
          </p:cNvSpPr>
          <p:nvPr/>
        </p:nvSpPr>
        <p:spPr>
          <a:xfrm>
            <a:off x="1636192" y="559293"/>
            <a:ext cx="6184265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spc="120" dirty="0"/>
              <a:t>Matplotlib</a:t>
            </a:r>
            <a:endParaRPr lang="en-US" sz="3000" spc="195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1A93F4F-2340-D8CB-969D-0F97F8B4D7B6}"/>
              </a:ext>
            </a:extLst>
          </p:cNvPr>
          <p:cNvSpPr txBox="1"/>
          <p:nvPr/>
        </p:nvSpPr>
        <p:spPr>
          <a:xfrm>
            <a:off x="505993" y="1697246"/>
            <a:ext cx="809942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 algn="ctr">
              <a:lnSpc>
                <a:spcPct val="100000"/>
              </a:lnSpc>
              <a:spcBef>
                <a:spcPts val="100"/>
              </a:spcBef>
            </a:pP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데이터</a:t>
            </a:r>
            <a:r>
              <a:rPr sz="1400" b="1" u="heavy" spc="-1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7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시각화를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위한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라이브러리로,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다양한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7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그래프와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플롯을</a:t>
            </a:r>
            <a:r>
              <a:rPr sz="1400" b="1" u="heavy" spc="-1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생성할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수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있습니다.</a:t>
            </a:r>
            <a:endParaRPr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400" dirty="0">
              <a:latin typeface="UnDinaru"/>
              <a:cs typeface="UnDinaru"/>
            </a:endParaRPr>
          </a:p>
          <a:p>
            <a:pPr marL="348615" marR="161290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다양한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그래프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종류를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지원하며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2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선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그래프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20" dirty="0">
                <a:latin typeface="WenQuanYi Micro Hei Mono"/>
                <a:cs typeface="WenQuanYi Micro Hei Mono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산점도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2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막대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그래프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20" dirty="0">
                <a:latin typeface="WenQuanYi Micro Hei Mono"/>
                <a:cs typeface="WenQuanYi Micro Hei Mono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히스토그램</a:t>
            </a:r>
            <a:r>
              <a:rPr sz="1400" spc="50" dirty="0">
                <a:latin typeface="WenQuanYi Micro Hei Mono"/>
                <a:cs typeface="WenQuanYi Micro Hei Mono"/>
              </a:rPr>
              <a:t>,</a:t>
            </a:r>
            <a:r>
              <a:rPr sz="1400" spc="-32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원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그래프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75" dirty="0">
                <a:latin typeface="Noto Sans CJK HK"/>
                <a:cs typeface="Noto Sans CJK HK"/>
              </a:rPr>
              <a:t>등을 </a:t>
            </a:r>
            <a:r>
              <a:rPr sz="1400" spc="100" dirty="0">
                <a:latin typeface="Noto Sans CJK HK"/>
                <a:cs typeface="Noto Sans CJK HK"/>
              </a:rPr>
              <a:t>활용하여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데이터를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시각화할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0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348615" marR="122555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sz="1400" spc="-125" dirty="0">
                <a:latin typeface="WenQuanYi Micro Hei Mono"/>
                <a:cs typeface="WenQuanYi Micro Hei Mono"/>
              </a:rPr>
              <a:t>Matplotlib</a:t>
            </a:r>
            <a:r>
              <a:rPr sz="1400" spc="-125" dirty="0">
                <a:latin typeface="Noto Sans CJK HK"/>
                <a:cs typeface="Noto Sans CJK HK"/>
              </a:rPr>
              <a:t>를</a:t>
            </a:r>
            <a:r>
              <a:rPr sz="1400" spc="21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사용하면</a:t>
            </a:r>
            <a:r>
              <a:rPr sz="1400" spc="29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그래프의</a:t>
            </a:r>
            <a:r>
              <a:rPr sz="1400" spc="295" dirty="0">
                <a:latin typeface="Noto Sans CJK HK"/>
                <a:cs typeface="Noto Sans CJK HK"/>
              </a:rPr>
              <a:t> </a:t>
            </a:r>
            <a:r>
              <a:rPr sz="1400" spc="-35" dirty="0">
                <a:latin typeface="Noto Sans CJK HK"/>
                <a:cs typeface="Noto Sans CJK HK"/>
              </a:rPr>
              <a:t>제목</a:t>
            </a:r>
            <a:r>
              <a:rPr sz="1400" spc="-35" dirty="0">
                <a:latin typeface="WenQuanYi Micro Hei Mono"/>
                <a:cs typeface="WenQuanYi Micro Hei Mono"/>
              </a:rPr>
              <a:t>,</a:t>
            </a:r>
            <a:r>
              <a:rPr sz="1400" spc="-33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축</a:t>
            </a:r>
            <a:r>
              <a:rPr sz="1400" spc="215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레이블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30" dirty="0">
                <a:latin typeface="WenQuanYi Micro Hei Mono"/>
                <a:cs typeface="WenQuanYi Micro Hei Mono"/>
              </a:rPr>
              <a:t> </a:t>
            </a:r>
            <a:r>
              <a:rPr sz="1400" spc="-35" dirty="0">
                <a:latin typeface="Noto Sans CJK HK"/>
                <a:cs typeface="Noto Sans CJK HK"/>
              </a:rPr>
              <a:t>눈금</a:t>
            </a:r>
            <a:r>
              <a:rPr sz="1400" spc="-35" dirty="0">
                <a:latin typeface="WenQuanYi Micro Hei Mono"/>
                <a:cs typeface="WenQuanYi Micro Hei Mono"/>
              </a:rPr>
              <a:t>,</a:t>
            </a:r>
            <a:r>
              <a:rPr sz="1400" spc="-33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범례</a:t>
            </a:r>
            <a:r>
              <a:rPr sz="1400" spc="24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등을</a:t>
            </a:r>
            <a:r>
              <a:rPr sz="1400" spc="240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설정하고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30" dirty="0">
                <a:latin typeface="WenQuanYi Micro Hei Mono"/>
                <a:cs typeface="WenQuanYi Micro Hei Mono"/>
              </a:rPr>
              <a:t> </a:t>
            </a:r>
            <a:r>
              <a:rPr sz="1400" spc="-35" dirty="0">
                <a:latin typeface="Noto Sans CJK HK"/>
                <a:cs typeface="Noto Sans CJK HK"/>
              </a:rPr>
              <a:t>색상</a:t>
            </a:r>
            <a:r>
              <a:rPr sz="1400" spc="-35" dirty="0">
                <a:latin typeface="WenQuanYi Micro Hei Mono"/>
                <a:cs typeface="WenQuanYi Micro Hei Mono"/>
              </a:rPr>
              <a:t>,</a:t>
            </a:r>
            <a:r>
              <a:rPr sz="1400" spc="-33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선</a:t>
            </a:r>
            <a:r>
              <a:rPr sz="1400" spc="215" dirty="0">
                <a:latin typeface="Noto Sans CJK HK"/>
                <a:cs typeface="Noto Sans CJK HK"/>
              </a:rPr>
              <a:t> </a:t>
            </a:r>
            <a:r>
              <a:rPr sz="1400" spc="-20" dirty="0">
                <a:latin typeface="Noto Sans CJK HK"/>
                <a:cs typeface="Noto Sans CJK HK"/>
              </a:rPr>
              <a:t>스타일</a:t>
            </a:r>
            <a:r>
              <a:rPr sz="1400" spc="-20" dirty="0">
                <a:latin typeface="WenQuanYi Micro Hei Mono"/>
                <a:cs typeface="WenQuanYi Micro Hei Mono"/>
              </a:rPr>
              <a:t>, </a:t>
            </a:r>
            <a:r>
              <a:rPr sz="1400" spc="100" dirty="0">
                <a:latin typeface="Noto Sans CJK HK"/>
                <a:cs typeface="Noto Sans CJK HK"/>
              </a:rPr>
              <a:t>마커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스타일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등을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조정하여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그래프를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꾸밀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0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348615" marR="5080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여러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그래프를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조합하여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하나의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플롯에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출력하거나</a:t>
            </a:r>
            <a:r>
              <a:rPr sz="1400" spc="50" dirty="0">
                <a:latin typeface="WenQuanYi Micro Hei Mono"/>
                <a:cs typeface="WenQuanYi Micro Hei Mono"/>
              </a:rPr>
              <a:t>,</a:t>
            </a:r>
            <a:r>
              <a:rPr sz="1400" spc="-34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여러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서브플롯을</a:t>
            </a:r>
            <a:r>
              <a:rPr sz="1400" spc="30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생성하여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데이터를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75" dirty="0">
                <a:latin typeface="Noto Sans CJK HK"/>
                <a:cs typeface="Noto Sans CJK HK"/>
              </a:rPr>
              <a:t>다양한 </a:t>
            </a:r>
            <a:r>
              <a:rPr sz="1400" spc="100" dirty="0">
                <a:latin typeface="Noto Sans CJK HK"/>
                <a:cs typeface="Noto Sans CJK HK"/>
              </a:rPr>
              <a:t>방식으로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시각화할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4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76F17-7C8C-B58D-2359-48A4D8D28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576" y="782829"/>
            <a:ext cx="3017912" cy="7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Python Library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373EFEA9-2B34-03CD-5E1E-A5CEDF12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A23F08C-C8D4-3AB0-7858-4E8FA51489CA}"/>
              </a:ext>
            </a:extLst>
          </p:cNvPr>
          <p:cNvSpPr txBox="1">
            <a:spLocks/>
          </p:cNvSpPr>
          <p:nvPr/>
        </p:nvSpPr>
        <p:spPr>
          <a:xfrm>
            <a:off x="1479867" y="598812"/>
            <a:ext cx="6184265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spc="185" dirty="0"/>
              <a:t>Pandas</a:t>
            </a:r>
            <a:endParaRPr lang="en-US" sz="3000" spc="195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1A93F4F-2340-D8CB-969D-0F97F8B4D7B6}"/>
              </a:ext>
            </a:extLst>
          </p:cNvPr>
          <p:cNvSpPr txBox="1"/>
          <p:nvPr/>
        </p:nvSpPr>
        <p:spPr>
          <a:xfrm>
            <a:off x="505993" y="1697246"/>
            <a:ext cx="809942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데이터</a:t>
            </a:r>
            <a:r>
              <a:rPr lang="ko-KR" altLang="en-US" sz="14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lang="ko-KR" altLang="en-US"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조작과</a:t>
            </a:r>
            <a:r>
              <a:rPr lang="ko-KR" altLang="en-US" sz="14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lang="ko-KR" altLang="en-US"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분석을</a:t>
            </a:r>
            <a:r>
              <a:rPr lang="ko-KR" altLang="en-US" sz="1400" b="1" u="heavy" spc="5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lang="ko-KR" altLang="en-US" sz="1400" b="1" u="heavy" spc="-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위한</a:t>
            </a:r>
            <a:r>
              <a:rPr lang="ko-KR" altLang="en-US" sz="14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lang="ko-KR" altLang="en-US"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강력한</a:t>
            </a:r>
            <a:r>
              <a:rPr lang="ko-KR" altLang="en-US" sz="14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lang="ko-KR" altLang="en-US" sz="1400" b="1" u="heavy" spc="-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라이브러리로</a:t>
            </a:r>
            <a:r>
              <a:rPr lang="en-US" altLang="ko-KR" sz="1400" b="1" u="heavy" spc="-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,</a:t>
            </a:r>
            <a:r>
              <a:rPr lang="ko-KR" altLang="en-US" sz="1400" b="1" u="heavy" spc="5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lang="en-US"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Series</a:t>
            </a:r>
            <a:r>
              <a:rPr lang="ko-KR" altLang="en-US"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와</a:t>
            </a:r>
            <a:r>
              <a:rPr lang="ko-KR" altLang="en-US" sz="14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lang="en-US" sz="1400" b="1" u="heavy" dirty="0" err="1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DataFrame</a:t>
            </a:r>
            <a:r>
              <a:rPr lang="ko-KR" altLang="en-US"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이라는</a:t>
            </a:r>
            <a:r>
              <a:rPr lang="ko-KR" altLang="en-US" sz="14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lang="ko-KR" altLang="en-US"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데이터</a:t>
            </a:r>
            <a:r>
              <a:rPr lang="ko-KR" altLang="en-US" sz="1400" b="1" u="heavy" spc="5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lang="ko-KR" altLang="en-US"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구조를</a:t>
            </a:r>
            <a:r>
              <a:rPr lang="ko-KR" altLang="en-US" sz="14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lang="ko-KR" altLang="en-US"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제공합니다</a:t>
            </a:r>
            <a:r>
              <a:rPr lang="en-US" altLang="ko-KR"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.</a:t>
            </a:r>
            <a:endParaRPr lang="ko-KR" altLang="en-US"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lang="ko-KR" altLang="en-US" sz="1400" dirty="0">
              <a:latin typeface="UnDinaru"/>
              <a:cs typeface="UnDinaru"/>
            </a:endParaRPr>
          </a:p>
          <a:p>
            <a:pPr marL="348615" marR="114935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lang="ko-KR" altLang="en-US" sz="1400" spc="100" dirty="0">
                <a:latin typeface="Noto Sans CJK HK"/>
                <a:cs typeface="Noto Sans CJK HK"/>
              </a:rPr>
              <a:t>다양한</a:t>
            </a:r>
            <a:r>
              <a:rPr lang="ko-KR" altLang="en-US" sz="1400" spc="260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데이터</a:t>
            </a:r>
            <a:r>
              <a:rPr lang="ko-KR" altLang="en-US" sz="1400" spc="265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소스에서</a:t>
            </a:r>
            <a:r>
              <a:rPr lang="ko-KR" altLang="en-US" sz="1400" spc="290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데이터를</a:t>
            </a:r>
            <a:r>
              <a:rPr lang="ko-KR" altLang="en-US" sz="1400" spc="285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로드하고</a:t>
            </a:r>
            <a:r>
              <a:rPr lang="ko-KR" altLang="en-US" sz="1400" spc="290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저장할</a:t>
            </a:r>
            <a:r>
              <a:rPr lang="ko-KR" altLang="en-US" sz="1400" spc="265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수</a:t>
            </a:r>
            <a:r>
              <a:rPr lang="ko-KR" altLang="en-US" sz="1400" spc="210" dirty="0">
                <a:latin typeface="Noto Sans CJK HK"/>
                <a:cs typeface="Noto Sans CJK HK"/>
              </a:rPr>
              <a:t> </a:t>
            </a:r>
            <a:r>
              <a:rPr lang="ko-KR" altLang="en-US" sz="1400" dirty="0">
                <a:latin typeface="Noto Sans CJK HK"/>
                <a:cs typeface="Noto Sans CJK HK"/>
              </a:rPr>
              <a:t>있으며</a:t>
            </a:r>
            <a:r>
              <a:rPr lang="en-US" altLang="ko-KR" sz="1400" dirty="0">
                <a:latin typeface="WenQuanYi Micro Hei Mono"/>
                <a:cs typeface="WenQuanYi Micro Hei Mono"/>
              </a:rPr>
              <a:t>,</a:t>
            </a:r>
            <a:r>
              <a:rPr lang="ko-KR" altLang="en-US" sz="1400" spc="-335" dirty="0">
                <a:latin typeface="WenQuanYi Micro Hei Mono"/>
                <a:cs typeface="WenQuanYi Micro Hei Mono"/>
              </a:rPr>
              <a:t> </a:t>
            </a:r>
            <a:r>
              <a:rPr lang="en-US" sz="1400" spc="-50" dirty="0">
                <a:latin typeface="WenQuanYi Micro Hei Mono"/>
                <a:cs typeface="WenQuanYi Micro Hei Mono"/>
              </a:rPr>
              <a:t>CSV,</a:t>
            </a:r>
            <a:r>
              <a:rPr lang="en-US" sz="1400" spc="-335" dirty="0">
                <a:latin typeface="WenQuanYi Micro Hei Mono"/>
                <a:cs typeface="WenQuanYi Micro Hei Mono"/>
              </a:rPr>
              <a:t> </a:t>
            </a:r>
            <a:r>
              <a:rPr lang="en-US" sz="1400" spc="-155" dirty="0">
                <a:latin typeface="WenQuanYi Micro Hei Mono"/>
                <a:cs typeface="WenQuanYi Micro Hei Mono"/>
              </a:rPr>
              <a:t>Excel,</a:t>
            </a:r>
            <a:r>
              <a:rPr lang="en-US" sz="1400" spc="-335" dirty="0">
                <a:latin typeface="WenQuanYi Micro Hei Mono"/>
                <a:cs typeface="WenQuanYi Micro Hei Mono"/>
              </a:rPr>
              <a:t> </a:t>
            </a:r>
            <a:r>
              <a:rPr lang="en-US" sz="1400" spc="100" dirty="0">
                <a:latin typeface="WenQuanYi Micro Hei Mono"/>
                <a:cs typeface="WenQuanYi Micro Hei Mono"/>
              </a:rPr>
              <a:t>SQL</a:t>
            </a:r>
            <a:r>
              <a:rPr lang="en-US" sz="1400" spc="-330" dirty="0">
                <a:latin typeface="WenQuanYi Micro Hei Mono"/>
                <a:cs typeface="WenQuanYi Micro Hei Mono"/>
              </a:rPr>
              <a:t> </a:t>
            </a:r>
            <a:r>
              <a:rPr lang="ko-KR" altLang="en-US" sz="1400" spc="50" dirty="0">
                <a:latin typeface="Noto Sans CJK HK"/>
                <a:cs typeface="Noto Sans CJK HK"/>
              </a:rPr>
              <a:t>데이터베이스</a:t>
            </a:r>
            <a:r>
              <a:rPr lang="en-US" altLang="ko-KR" sz="1400" spc="50" dirty="0">
                <a:latin typeface="WenQuanYi Micro Hei Mono"/>
                <a:cs typeface="WenQuanYi Micro Hei Mono"/>
              </a:rPr>
              <a:t>, </a:t>
            </a:r>
            <a:r>
              <a:rPr lang="en-US" sz="1400" spc="90" dirty="0">
                <a:latin typeface="WenQuanYi Micro Hei Mono"/>
                <a:cs typeface="WenQuanYi Micro Hei Mono"/>
              </a:rPr>
              <a:t>JSON</a:t>
            </a:r>
            <a:r>
              <a:rPr lang="en-US" sz="1400" spc="-345" dirty="0">
                <a:latin typeface="WenQuanYi Micro Hei Mono"/>
                <a:cs typeface="WenQuanYi Micro Hei Mono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등</a:t>
            </a:r>
            <a:r>
              <a:rPr lang="ko-KR" altLang="en-US" sz="1400" spc="200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다양한</a:t>
            </a:r>
            <a:r>
              <a:rPr lang="ko-KR" altLang="en-US" sz="1400" spc="250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형식을</a:t>
            </a:r>
            <a:r>
              <a:rPr lang="ko-KR" altLang="en-US" sz="1400" spc="250" dirty="0">
                <a:latin typeface="Noto Sans CJK HK"/>
                <a:cs typeface="Noto Sans CJK HK"/>
              </a:rPr>
              <a:t> </a:t>
            </a:r>
            <a:r>
              <a:rPr lang="ko-KR" altLang="en-US" sz="1400" spc="40" dirty="0">
                <a:latin typeface="Noto Sans CJK HK"/>
                <a:cs typeface="Noto Sans CJK HK"/>
              </a:rPr>
              <a:t>지원합니다</a:t>
            </a:r>
            <a:r>
              <a:rPr lang="en-US" altLang="ko-KR" sz="1400" spc="40" dirty="0">
                <a:latin typeface="WenQuanYi Micro Hei Mono"/>
                <a:cs typeface="WenQuanYi Micro Hei Mono"/>
              </a:rPr>
              <a:t>.</a:t>
            </a:r>
            <a:endParaRPr lang="ko-KR" altLang="en-US" sz="1400" dirty="0">
              <a:latin typeface="WenQuanYi Micro Hei Mono"/>
              <a:cs typeface="WenQuanYi Micro Hei Mono"/>
            </a:endParaRPr>
          </a:p>
          <a:p>
            <a:pPr marL="348615" marR="5080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lang="ko-KR" altLang="en-US" sz="1400" spc="100" dirty="0">
                <a:latin typeface="Noto Sans CJK HK"/>
                <a:cs typeface="Noto Sans CJK HK"/>
              </a:rPr>
              <a:t>데이터</a:t>
            </a:r>
            <a:r>
              <a:rPr lang="ko-KR" altLang="en-US" sz="1400" spc="260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조작과</a:t>
            </a:r>
            <a:r>
              <a:rPr lang="ko-KR" altLang="en-US" sz="1400" spc="265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 err="1">
                <a:latin typeface="Noto Sans CJK HK"/>
                <a:cs typeface="Noto Sans CJK HK"/>
              </a:rPr>
              <a:t>전처리</a:t>
            </a:r>
            <a:r>
              <a:rPr lang="ko-KR" altLang="en-US" sz="1400" spc="265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작업을</a:t>
            </a:r>
            <a:r>
              <a:rPr lang="ko-KR" altLang="en-US" sz="1400" spc="265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쉽게</a:t>
            </a:r>
            <a:r>
              <a:rPr lang="ko-KR" altLang="en-US" sz="1400" spc="240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수행할</a:t>
            </a:r>
            <a:r>
              <a:rPr lang="ko-KR" altLang="en-US" sz="1400" spc="265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수</a:t>
            </a:r>
            <a:r>
              <a:rPr lang="ko-KR" altLang="en-US" sz="1400" spc="215" dirty="0">
                <a:latin typeface="Noto Sans CJK HK"/>
                <a:cs typeface="Noto Sans CJK HK"/>
              </a:rPr>
              <a:t> </a:t>
            </a:r>
            <a:r>
              <a:rPr lang="ko-KR" altLang="en-US" sz="1400" dirty="0">
                <a:latin typeface="Noto Sans CJK HK"/>
                <a:cs typeface="Noto Sans CJK HK"/>
              </a:rPr>
              <a:t>있으며</a:t>
            </a:r>
            <a:r>
              <a:rPr lang="en-US" altLang="ko-KR" sz="1400" dirty="0">
                <a:latin typeface="WenQuanYi Micro Hei Mono"/>
                <a:cs typeface="WenQuanYi Micro Hei Mono"/>
              </a:rPr>
              <a:t>,</a:t>
            </a:r>
            <a:r>
              <a:rPr lang="ko-KR" altLang="en-US" sz="1400" spc="-335" dirty="0">
                <a:latin typeface="WenQuanYi Micro Hei Mono"/>
                <a:cs typeface="WenQuanYi Micro Hei Mono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데이터</a:t>
            </a:r>
            <a:r>
              <a:rPr lang="ko-KR" altLang="en-US" sz="1400" spc="265" dirty="0">
                <a:latin typeface="Noto Sans CJK HK"/>
                <a:cs typeface="Noto Sans CJK HK"/>
              </a:rPr>
              <a:t> </a:t>
            </a:r>
            <a:r>
              <a:rPr lang="ko-KR" altLang="en-US" sz="1400" dirty="0">
                <a:latin typeface="Noto Sans CJK HK"/>
                <a:cs typeface="Noto Sans CJK HK"/>
              </a:rPr>
              <a:t>필터링</a:t>
            </a:r>
            <a:r>
              <a:rPr lang="en-US" altLang="ko-KR" sz="1400" dirty="0">
                <a:latin typeface="WenQuanYi Micro Hei Mono"/>
                <a:cs typeface="WenQuanYi Micro Hei Mono"/>
              </a:rPr>
              <a:t>,</a:t>
            </a:r>
            <a:r>
              <a:rPr lang="ko-KR" altLang="en-US" sz="1400" spc="-330" dirty="0">
                <a:latin typeface="WenQuanYi Micro Hei Mono"/>
                <a:cs typeface="WenQuanYi Micro Hei Mono"/>
              </a:rPr>
              <a:t> </a:t>
            </a:r>
            <a:r>
              <a:rPr lang="ko-KR" altLang="en-US" sz="1400" spc="-35" dirty="0">
                <a:latin typeface="Noto Sans CJK HK"/>
                <a:cs typeface="Noto Sans CJK HK"/>
              </a:rPr>
              <a:t>정렬</a:t>
            </a:r>
            <a:r>
              <a:rPr lang="en-US" altLang="ko-KR" sz="1400" spc="-35" dirty="0">
                <a:latin typeface="WenQuanYi Micro Hei Mono"/>
                <a:cs typeface="WenQuanYi Micro Hei Mono"/>
              </a:rPr>
              <a:t>,</a:t>
            </a:r>
            <a:r>
              <a:rPr lang="ko-KR" altLang="en-US" sz="1400" spc="-335" dirty="0">
                <a:latin typeface="WenQuanYi Micro Hei Mono"/>
                <a:cs typeface="WenQuanYi Micro Hei Mono"/>
              </a:rPr>
              <a:t> </a:t>
            </a:r>
            <a:r>
              <a:rPr lang="ko-KR" altLang="en-US" sz="1400" dirty="0">
                <a:latin typeface="Noto Sans CJK HK"/>
                <a:cs typeface="Noto Sans CJK HK"/>
              </a:rPr>
              <a:t>그룹화</a:t>
            </a:r>
            <a:r>
              <a:rPr lang="en-US" altLang="ko-KR" sz="1400" dirty="0">
                <a:latin typeface="WenQuanYi Micro Hei Mono"/>
                <a:cs typeface="WenQuanYi Micro Hei Mono"/>
              </a:rPr>
              <a:t>,</a:t>
            </a:r>
            <a:r>
              <a:rPr lang="ko-KR" altLang="en-US" sz="1400" spc="-330" dirty="0">
                <a:latin typeface="WenQuanYi Micro Hei Mono"/>
                <a:cs typeface="WenQuanYi Micro Hei Mono"/>
              </a:rPr>
              <a:t> </a:t>
            </a:r>
            <a:r>
              <a:rPr lang="ko-KR" altLang="en-US" sz="1400" spc="100" dirty="0" err="1">
                <a:latin typeface="Noto Sans CJK HK"/>
                <a:cs typeface="Noto Sans CJK HK"/>
              </a:rPr>
              <a:t>결측치</a:t>
            </a:r>
            <a:r>
              <a:rPr lang="ko-KR" altLang="en-US" sz="1400" spc="265" dirty="0">
                <a:latin typeface="Noto Sans CJK HK"/>
                <a:cs typeface="Noto Sans CJK HK"/>
              </a:rPr>
              <a:t> </a:t>
            </a:r>
            <a:r>
              <a:rPr lang="ko-KR" altLang="en-US" sz="1400" spc="-25" dirty="0">
                <a:latin typeface="Noto Sans CJK HK"/>
                <a:cs typeface="Noto Sans CJK HK"/>
              </a:rPr>
              <a:t>처리</a:t>
            </a:r>
            <a:r>
              <a:rPr lang="en-US" altLang="ko-KR" sz="1400" spc="-25" dirty="0">
                <a:latin typeface="WenQuanYi Micro Hei Mono"/>
                <a:cs typeface="WenQuanYi Micro Hei Mono"/>
              </a:rPr>
              <a:t>, </a:t>
            </a:r>
            <a:r>
              <a:rPr lang="ko-KR" altLang="en-US" sz="1400" spc="100" dirty="0">
                <a:latin typeface="Noto Sans CJK HK"/>
                <a:cs typeface="Noto Sans CJK HK"/>
              </a:rPr>
              <a:t>중복</a:t>
            </a:r>
            <a:r>
              <a:rPr lang="ko-KR" altLang="en-US" sz="1400" spc="225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제거</a:t>
            </a:r>
            <a:r>
              <a:rPr lang="ko-KR" altLang="en-US" sz="1400" spc="225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등을</a:t>
            </a:r>
            <a:r>
              <a:rPr lang="ko-KR" altLang="en-US" sz="1400" spc="225" dirty="0">
                <a:latin typeface="Noto Sans CJK HK"/>
                <a:cs typeface="Noto Sans CJK HK"/>
              </a:rPr>
              <a:t> </a:t>
            </a:r>
            <a:r>
              <a:rPr lang="ko-KR" altLang="en-US" sz="1400" spc="40" dirty="0">
                <a:latin typeface="Noto Sans CJK HK"/>
                <a:cs typeface="Noto Sans CJK HK"/>
              </a:rPr>
              <a:t>지원합니다</a:t>
            </a:r>
            <a:r>
              <a:rPr lang="en-US" altLang="ko-KR" sz="1400" spc="40" dirty="0">
                <a:latin typeface="WenQuanYi Micro Hei Mono"/>
                <a:cs typeface="WenQuanYi Micro Hei Mono"/>
              </a:rPr>
              <a:t>.</a:t>
            </a:r>
            <a:endParaRPr lang="ko-KR" altLang="en-US" sz="1400" dirty="0">
              <a:latin typeface="WenQuanYi Micro Hei Mono"/>
              <a:cs typeface="WenQuanYi Micro Hei Mono"/>
            </a:endParaRPr>
          </a:p>
          <a:p>
            <a:pPr marL="348615" marR="503555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lang="ko-KR" altLang="en-US" sz="1400" spc="100" dirty="0">
                <a:latin typeface="Noto Sans CJK HK"/>
                <a:cs typeface="Noto Sans CJK HK"/>
              </a:rPr>
              <a:t>통계</a:t>
            </a:r>
            <a:r>
              <a:rPr lang="ko-KR" altLang="en-US" sz="1400" spc="254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분석과</a:t>
            </a:r>
            <a:r>
              <a:rPr lang="ko-KR" altLang="en-US" sz="1400" spc="290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관련된</a:t>
            </a:r>
            <a:r>
              <a:rPr lang="ko-KR" altLang="en-US" sz="1400" spc="285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다양한</a:t>
            </a:r>
            <a:r>
              <a:rPr lang="ko-KR" altLang="en-US" sz="1400" spc="285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기능을</a:t>
            </a:r>
            <a:r>
              <a:rPr lang="ko-KR" altLang="en-US" sz="1400" spc="285" dirty="0">
                <a:latin typeface="Noto Sans CJK HK"/>
                <a:cs typeface="Noto Sans CJK HK"/>
              </a:rPr>
              <a:t> </a:t>
            </a:r>
            <a:r>
              <a:rPr lang="ko-KR" altLang="en-US" sz="1400" dirty="0">
                <a:latin typeface="Noto Sans CJK HK"/>
                <a:cs typeface="Noto Sans CJK HK"/>
              </a:rPr>
              <a:t>제공하며</a:t>
            </a:r>
            <a:r>
              <a:rPr lang="en-US" altLang="ko-KR" sz="1400" dirty="0">
                <a:latin typeface="WenQuanYi Micro Hei Mono"/>
                <a:cs typeface="WenQuanYi Micro Hei Mono"/>
              </a:rPr>
              <a:t>,</a:t>
            </a:r>
            <a:r>
              <a:rPr lang="ko-KR" altLang="en-US" sz="1400" spc="-310" dirty="0">
                <a:latin typeface="WenQuanYi Micro Hei Mono"/>
                <a:cs typeface="WenQuanYi Micro Hei Mono"/>
              </a:rPr>
              <a:t> </a:t>
            </a:r>
            <a:r>
              <a:rPr lang="ko-KR" altLang="en-US" sz="1400" spc="-35" dirty="0">
                <a:latin typeface="Noto Sans CJK HK"/>
                <a:cs typeface="Noto Sans CJK HK"/>
              </a:rPr>
              <a:t>평균</a:t>
            </a:r>
            <a:r>
              <a:rPr lang="en-US" altLang="ko-KR" sz="1400" spc="-35" dirty="0">
                <a:latin typeface="WenQuanYi Micro Hei Mono"/>
                <a:cs typeface="WenQuanYi Micro Hei Mono"/>
              </a:rPr>
              <a:t>,</a:t>
            </a:r>
            <a:r>
              <a:rPr lang="ko-KR" altLang="en-US" sz="1400" spc="-315" dirty="0">
                <a:latin typeface="WenQuanYi Micro Hei Mono"/>
                <a:cs typeface="WenQuanYi Micro Hei Mono"/>
              </a:rPr>
              <a:t> </a:t>
            </a:r>
            <a:r>
              <a:rPr lang="ko-KR" altLang="en-US" sz="1400" spc="-35" dirty="0">
                <a:latin typeface="Noto Sans CJK HK"/>
                <a:cs typeface="Noto Sans CJK HK"/>
              </a:rPr>
              <a:t>합계</a:t>
            </a:r>
            <a:r>
              <a:rPr lang="en-US" altLang="ko-KR" sz="1400" spc="-35" dirty="0">
                <a:latin typeface="WenQuanYi Micro Hei Mono"/>
                <a:cs typeface="WenQuanYi Micro Hei Mono"/>
              </a:rPr>
              <a:t>,</a:t>
            </a:r>
            <a:r>
              <a:rPr lang="ko-KR" altLang="en-US" sz="1400" spc="-315" dirty="0">
                <a:latin typeface="WenQuanYi Micro Hei Mono"/>
                <a:cs typeface="WenQuanYi Micro Hei Mono"/>
              </a:rPr>
              <a:t> </a:t>
            </a:r>
            <a:r>
              <a:rPr lang="ko-KR" altLang="en-US" sz="1400" dirty="0">
                <a:latin typeface="Noto Sans CJK HK"/>
                <a:cs typeface="Noto Sans CJK HK"/>
              </a:rPr>
              <a:t>표준편차</a:t>
            </a:r>
            <a:r>
              <a:rPr lang="en-US" altLang="ko-KR" sz="1400" dirty="0">
                <a:latin typeface="WenQuanYi Micro Hei Mono"/>
                <a:cs typeface="WenQuanYi Micro Hei Mono"/>
              </a:rPr>
              <a:t>,</a:t>
            </a:r>
            <a:r>
              <a:rPr lang="ko-KR" altLang="en-US" sz="1400" spc="-315" dirty="0">
                <a:latin typeface="WenQuanYi Micro Hei Mono"/>
                <a:cs typeface="WenQuanYi Micro Hei Mono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상관</a:t>
            </a:r>
            <a:r>
              <a:rPr lang="ko-KR" altLang="en-US" sz="1400" spc="260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관계</a:t>
            </a:r>
            <a:r>
              <a:rPr lang="ko-KR" altLang="en-US" sz="1400" spc="260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등의</a:t>
            </a:r>
            <a:r>
              <a:rPr lang="ko-KR" altLang="en-US" sz="1400" spc="260" dirty="0">
                <a:latin typeface="Noto Sans CJK HK"/>
                <a:cs typeface="Noto Sans CJK HK"/>
              </a:rPr>
              <a:t> </a:t>
            </a:r>
            <a:r>
              <a:rPr lang="ko-KR" altLang="en-US" sz="1400" spc="75" dirty="0">
                <a:latin typeface="Noto Sans CJK HK"/>
                <a:cs typeface="Noto Sans CJK HK"/>
              </a:rPr>
              <a:t>계산과 </a:t>
            </a:r>
            <a:r>
              <a:rPr lang="ko-KR" altLang="en-US" sz="1400" spc="100" dirty="0">
                <a:latin typeface="Noto Sans CJK HK"/>
                <a:cs typeface="Noto Sans CJK HK"/>
              </a:rPr>
              <a:t>그룹별</a:t>
            </a:r>
            <a:r>
              <a:rPr lang="ko-KR" altLang="en-US" sz="1400" spc="254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통계</a:t>
            </a:r>
            <a:r>
              <a:rPr lang="ko-KR" altLang="en-US" sz="1400" spc="229" dirty="0">
                <a:latin typeface="Noto Sans CJK HK"/>
                <a:cs typeface="Noto Sans CJK HK"/>
              </a:rPr>
              <a:t> </a:t>
            </a:r>
            <a:r>
              <a:rPr lang="ko-KR" altLang="en-US" sz="1400" spc="-35" dirty="0">
                <a:latin typeface="Noto Sans CJK HK"/>
                <a:cs typeface="Noto Sans CJK HK"/>
              </a:rPr>
              <a:t>분석</a:t>
            </a:r>
            <a:r>
              <a:rPr lang="en-US" altLang="ko-KR" sz="1400" spc="-35" dirty="0">
                <a:latin typeface="WenQuanYi Micro Hei Mono"/>
                <a:cs typeface="WenQuanYi Micro Hei Mono"/>
              </a:rPr>
              <a:t>,</a:t>
            </a:r>
            <a:r>
              <a:rPr lang="ko-KR" altLang="en-US" sz="1400" spc="-340" dirty="0">
                <a:latin typeface="WenQuanYi Micro Hei Mono"/>
                <a:cs typeface="WenQuanYi Micro Hei Mono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피벗</a:t>
            </a:r>
            <a:r>
              <a:rPr lang="ko-KR" altLang="en-US" sz="1400" spc="229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테이블</a:t>
            </a:r>
            <a:r>
              <a:rPr lang="ko-KR" altLang="en-US" sz="1400" spc="254" dirty="0">
                <a:latin typeface="Noto Sans CJK HK"/>
                <a:cs typeface="Noto Sans CJK HK"/>
              </a:rPr>
              <a:t> </a:t>
            </a:r>
            <a:r>
              <a:rPr lang="ko-KR" altLang="en-US" sz="1400" spc="100" dirty="0">
                <a:latin typeface="Noto Sans CJK HK"/>
                <a:cs typeface="Noto Sans CJK HK"/>
              </a:rPr>
              <a:t>등을</a:t>
            </a:r>
            <a:r>
              <a:rPr lang="ko-KR" altLang="en-US" sz="1400" spc="229" dirty="0">
                <a:latin typeface="Noto Sans CJK HK"/>
                <a:cs typeface="Noto Sans CJK HK"/>
              </a:rPr>
              <a:t> </a:t>
            </a:r>
            <a:r>
              <a:rPr lang="ko-KR" altLang="en-US" sz="1400" spc="40" dirty="0">
                <a:latin typeface="Noto Sans CJK HK"/>
                <a:cs typeface="Noto Sans CJK HK"/>
              </a:rPr>
              <a:t>지원합니다</a:t>
            </a:r>
            <a:r>
              <a:rPr lang="en-US" altLang="ko-KR" sz="1400" spc="40" dirty="0">
                <a:latin typeface="WenQuanYi Micro Hei Mono"/>
                <a:cs typeface="WenQuanYi Micro Hei Mono"/>
              </a:rPr>
              <a:t>.</a:t>
            </a:r>
            <a:endParaRPr lang="ko-KR" altLang="en-US" sz="1400" dirty="0">
              <a:latin typeface="WenQuanYi Micro Hei Mono"/>
              <a:cs typeface="WenQuanYi Micro Hei Mono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FF71B10-6CAA-F593-DAA0-4EA5AB887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53" y="615876"/>
            <a:ext cx="2181779" cy="88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85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512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Deep Learning Intro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237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1165906" y="713760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A Brief Taxonomy of AI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Google Shape;78;p6">
            <a:extLst>
              <a:ext uri="{FF2B5EF4-FFF2-40B4-BE49-F238E27FC236}">
                <a16:creationId xmlns:a16="http://schemas.microsoft.com/office/drawing/2014/main" id="{53D651ED-785B-5FD1-6AF9-1DD282E178B1}"/>
              </a:ext>
            </a:extLst>
          </p:cNvPr>
          <p:cNvSpPr txBox="1"/>
          <p:nvPr/>
        </p:nvSpPr>
        <p:spPr>
          <a:xfrm>
            <a:off x="4999102" y="699542"/>
            <a:ext cx="3833197" cy="43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인공지능 (Artificial Intelligence)</a:t>
            </a:r>
            <a:endParaRPr sz="14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인간의 학습, 추론, 지각, 이해능력 등을 인공적으로 구현한 것</a:t>
            </a:r>
            <a:endParaRPr lang="en-US" altLang="ko" sz="14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-KR" altLang="en-US" sz="14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머신러닝</a:t>
            </a: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alt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Machine Learning)</a:t>
            </a:r>
            <a:endParaRPr lang="en-US" sz="14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기계가 일일이 코드로 명시하지 않은 동작을 데이터로부터 학습하여 실행하는 알고리즘을 개발하는 연구 분야</a:t>
            </a:r>
            <a:br>
              <a:rPr lang="ko-KR" altLang="en-US" sz="14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lang="ko-KR" altLang="en-US" sz="14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딥러닝 </a:t>
            </a: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alt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 Learning)</a:t>
            </a:r>
            <a:endParaRPr lang="en-US" sz="14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비선형 변환기법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의 조합을 통한 </a:t>
            </a:r>
            <a:r>
              <a:rPr lang="ko-KR" altLang="en-US" sz="1400" b="0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머신러닝의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한 분야</a:t>
            </a: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endParaRPr sz="14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Google Shape;79;p6">
            <a:extLst>
              <a:ext uri="{FF2B5EF4-FFF2-40B4-BE49-F238E27FC236}">
                <a16:creationId xmlns:a16="http://schemas.microsoft.com/office/drawing/2014/main" id="{BF8B55E4-FA6C-2E94-D9FB-889FDC1A7F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52" y="1395973"/>
            <a:ext cx="3426181" cy="33947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0;p6">
            <a:extLst>
              <a:ext uri="{FF2B5EF4-FFF2-40B4-BE49-F238E27FC236}">
                <a16:creationId xmlns:a16="http://schemas.microsoft.com/office/drawing/2014/main" id="{2144D48F-3C24-08D3-5BDB-DB3079E7140B}"/>
              </a:ext>
            </a:extLst>
          </p:cNvPr>
          <p:cNvSpPr txBox="1"/>
          <p:nvPr/>
        </p:nvSpPr>
        <p:spPr>
          <a:xfrm>
            <a:off x="767890" y="4867286"/>
            <a:ext cx="6891710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lang="ko" sz="1000" b="0" i="1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lang="ko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18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4587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Neural Network model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Google Shape;94;p8">
            <a:extLst>
              <a:ext uri="{FF2B5EF4-FFF2-40B4-BE49-F238E27FC236}">
                <a16:creationId xmlns:a16="http://schemas.microsoft.com/office/drawing/2014/main" id="{0A4FF46F-2E2D-7C43-FBA7-B323E2AF0D9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5563" y="1017725"/>
            <a:ext cx="727287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5;p8">
            <a:extLst>
              <a:ext uri="{FF2B5EF4-FFF2-40B4-BE49-F238E27FC236}">
                <a16:creationId xmlns:a16="http://schemas.microsoft.com/office/drawing/2014/main" id="{D759E5E1-A457-A187-BFC5-5E0A46142BD8}"/>
              </a:ext>
            </a:extLst>
          </p:cNvPr>
          <p:cNvSpPr txBox="1"/>
          <p:nvPr/>
        </p:nvSpPr>
        <p:spPr>
          <a:xfrm>
            <a:off x="7546550" y="2938075"/>
            <a:ext cx="296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2" descr="Google Developer Groups">
            <a:extLst>
              <a:ext uri="{FF2B5EF4-FFF2-40B4-BE49-F238E27FC236}">
                <a16:creationId xmlns:a16="http://schemas.microsoft.com/office/drawing/2014/main" id="{8D575A52-EFC9-1103-43BC-CE8A5866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372CC2-3585-2ACF-5CC7-F54D4F3BEC6A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4587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Neural Network model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Google Shape;95;p8">
            <a:extLst>
              <a:ext uri="{FF2B5EF4-FFF2-40B4-BE49-F238E27FC236}">
                <a16:creationId xmlns:a16="http://schemas.microsoft.com/office/drawing/2014/main" id="{D759E5E1-A457-A187-BFC5-5E0A46142BD8}"/>
              </a:ext>
            </a:extLst>
          </p:cNvPr>
          <p:cNvSpPr txBox="1"/>
          <p:nvPr/>
        </p:nvSpPr>
        <p:spPr>
          <a:xfrm>
            <a:off x="7546550" y="2938075"/>
            <a:ext cx="296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101;p9">
            <a:extLst>
              <a:ext uri="{FF2B5EF4-FFF2-40B4-BE49-F238E27FC236}">
                <a16:creationId xmlns:a16="http://schemas.microsoft.com/office/drawing/2014/main" id="{F5CE814F-0017-E9B7-5E65-DE00E81309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4187" y="1053238"/>
            <a:ext cx="2335626" cy="13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02;p9">
            <a:extLst>
              <a:ext uri="{FF2B5EF4-FFF2-40B4-BE49-F238E27FC236}">
                <a16:creationId xmlns:a16="http://schemas.microsoft.com/office/drawing/2014/main" id="{C1C32D3F-313A-9DF8-D4B9-CD3A073849EF}"/>
              </a:ext>
            </a:extLst>
          </p:cNvPr>
          <p:cNvSpPr txBox="1"/>
          <p:nvPr/>
        </p:nvSpPr>
        <p:spPr>
          <a:xfrm>
            <a:off x="0" y="4840075"/>
            <a:ext cx="85626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https://www.needpix.com/photo/1637259/artificial-neural-network-ann-neural-network-neural-network-brain-mind-computer-machine-learning</a:t>
            </a:r>
            <a:endParaRPr sz="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103;p9">
            <a:extLst>
              <a:ext uri="{FF2B5EF4-FFF2-40B4-BE49-F238E27FC236}">
                <a16:creationId xmlns:a16="http://schemas.microsoft.com/office/drawing/2014/main" id="{B8B09C25-2417-783B-1A07-14311D87238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88563" y="3188263"/>
            <a:ext cx="2366867" cy="14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04;p9">
            <a:extLst>
              <a:ext uri="{FF2B5EF4-FFF2-40B4-BE49-F238E27FC236}">
                <a16:creationId xmlns:a16="http://schemas.microsoft.com/office/drawing/2014/main" id="{4D7FB4EA-0D27-7E0E-3B55-9C282CB59C34}"/>
              </a:ext>
            </a:extLst>
          </p:cNvPr>
          <p:cNvSpPr/>
          <p:nvPr/>
        </p:nvSpPr>
        <p:spPr>
          <a:xfrm>
            <a:off x="1135900" y="1505413"/>
            <a:ext cx="7401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05;p9">
            <a:extLst>
              <a:ext uri="{FF2B5EF4-FFF2-40B4-BE49-F238E27FC236}">
                <a16:creationId xmlns:a16="http://schemas.microsoft.com/office/drawing/2014/main" id="{40E57985-535A-B27D-B66D-C97BF7DDBF13}"/>
              </a:ext>
            </a:extLst>
          </p:cNvPr>
          <p:cNvSpPr/>
          <p:nvPr/>
        </p:nvSpPr>
        <p:spPr>
          <a:xfrm>
            <a:off x="7176875" y="1505375"/>
            <a:ext cx="7401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행동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06;p9">
            <a:extLst>
              <a:ext uri="{FF2B5EF4-FFF2-40B4-BE49-F238E27FC236}">
                <a16:creationId xmlns:a16="http://schemas.microsoft.com/office/drawing/2014/main" id="{1D04A13B-B0DF-7829-20EB-E22ABDB0BBBE}"/>
              </a:ext>
            </a:extLst>
          </p:cNvPr>
          <p:cNvSpPr/>
          <p:nvPr/>
        </p:nvSpPr>
        <p:spPr>
          <a:xfrm>
            <a:off x="1007800" y="3684350"/>
            <a:ext cx="9963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07;p9">
            <a:extLst>
              <a:ext uri="{FF2B5EF4-FFF2-40B4-BE49-F238E27FC236}">
                <a16:creationId xmlns:a16="http://schemas.microsoft.com/office/drawing/2014/main" id="{4494A56C-692F-A6F0-B4CA-E11BB31141C6}"/>
              </a:ext>
            </a:extLst>
          </p:cNvPr>
          <p:cNvSpPr/>
          <p:nvPr/>
        </p:nvSpPr>
        <p:spPr>
          <a:xfrm>
            <a:off x="7176875" y="3684350"/>
            <a:ext cx="7401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08;p9">
            <a:extLst>
              <a:ext uri="{FF2B5EF4-FFF2-40B4-BE49-F238E27FC236}">
                <a16:creationId xmlns:a16="http://schemas.microsoft.com/office/drawing/2014/main" id="{5AA78AB7-D2CE-736A-9793-FDA4A16C0650}"/>
              </a:ext>
            </a:extLst>
          </p:cNvPr>
          <p:cNvSpPr/>
          <p:nvPr/>
        </p:nvSpPr>
        <p:spPr>
          <a:xfrm>
            <a:off x="2364675" y="1595400"/>
            <a:ext cx="503400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09;p9">
            <a:extLst>
              <a:ext uri="{FF2B5EF4-FFF2-40B4-BE49-F238E27FC236}">
                <a16:creationId xmlns:a16="http://schemas.microsoft.com/office/drawing/2014/main" id="{BAB01F49-557B-13F6-967B-B9D2FA0EDA0F}"/>
              </a:ext>
            </a:extLst>
          </p:cNvPr>
          <p:cNvSpPr/>
          <p:nvPr/>
        </p:nvSpPr>
        <p:spPr>
          <a:xfrm>
            <a:off x="6157738" y="1595388"/>
            <a:ext cx="503400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10;p9">
            <a:extLst>
              <a:ext uri="{FF2B5EF4-FFF2-40B4-BE49-F238E27FC236}">
                <a16:creationId xmlns:a16="http://schemas.microsoft.com/office/drawing/2014/main" id="{D9A50FC5-4EA8-FBEB-D0C4-EA55B6804FEE}"/>
              </a:ext>
            </a:extLst>
          </p:cNvPr>
          <p:cNvSpPr/>
          <p:nvPr/>
        </p:nvSpPr>
        <p:spPr>
          <a:xfrm>
            <a:off x="2364675" y="3774338"/>
            <a:ext cx="503400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11;p9">
            <a:extLst>
              <a:ext uri="{FF2B5EF4-FFF2-40B4-BE49-F238E27FC236}">
                <a16:creationId xmlns:a16="http://schemas.microsoft.com/office/drawing/2014/main" id="{AC5D8751-587C-E402-C775-6DA7EE9FF999}"/>
              </a:ext>
            </a:extLst>
          </p:cNvPr>
          <p:cNvSpPr/>
          <p:nvPr/>
        </p:nvSpPr>
        <p:spPr>
          <a:xfrm>
            <a:off x="6165538" y="3774325"/>
            <a:ext cx="503400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112;p9">
            <a:extLst>
              <a:ext uri="{FF2B5EF4-FFF2-40B4-BE49-F238E27FC236}">
                <a16:creationId xmlns:a16="http://schemas.microsoft.com/office/drawing/2014/main" id="{83840D62-56C0-0F8B-0DE5-07DD9EE8E77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13" y="2443450"/>
            <a:ext cx="4668379" cy="74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989755-371D-E249-BDBB-2B30F92ED565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03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4587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000" b="1" dirty="0">
                <a:latin typeface="Verdana"/>
                <a:ea typeface="Verdana"/>
                <a:cs typeface="Verdana"/>
                <a:sym typeface="Verdana"/>
              </a:rPr>
              <a:t>Taxonomy of machine learning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18;p10">
            <a:extLst>
              <a:ext uri="{FF2B5EF4-FFF2-40B4-BE49-F238E27FC236}">
                <a16:creationId xmlns:a16="http://schemas.microsoft.com/office/drawing/2014/main" id="{C5C87461-1445-2E72-E930-C317AFE31D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22250" y="1017725"/>
            <a:ext cx="5344020" cy="37110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9;p10">
            <a:extLst>
              <a:ext uri="{FF2B5EF4-FFF2-40B4-BE49-F238E27FC236}">
                <a16:creationId xmlns:a16="http://schemas.microsoft.com/office/drawing/2014/main" id="{145DF1A1-208B-F074-D9AB-B240DAF04CBA}"/>
              </a:ext>
            </a:extLst>
          </p:cNvPr>
          <p:cNvSpPr txBox="1"/>
          <p:nvPr/>
        </p:nvSpPr>
        <p:spPr>
          <a:xfrm>
            <a:off x="0" y="4853100"/>
            <a:ext cx="69333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https://www.techleer.com/articles/203-machine-learning-algorithm-backbone-of-emerging-technologies/</a:t>
            </a:r>
            <a:endParaRPr sz="11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6C81E-1BF7-3F96-3A37-FBDDD95CB20B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98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3681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Python Basic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4587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500" b="1" dirty="0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lang="en-US" sz="25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7;p24">
            <a:extLst>
              <a:ext uri="{FF2B5EF4-FFF2-40B4-BE49-F238E27FC236}">
                <a16:creationId xmlns:a16="http://schemas.microsoft.com/office/drawing/2014/main" id="{33072CB7-8177-014A-2107-1823FE4E4C2D}"/>
              </a:ext>
            </a:extLst>
          </p:cNvPr>
          <p:cNvSpPr txBox="1"/>
          <p:nvPr/>
        </p:nvSpPr>
        <p:spPr>
          <a:xfrm>
            <a:off x="0" y="4810500"/>
            <a:ext cx="80595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https://medium.com/@himanshuxd/activation-functions-sigmoid-relu-leaky-relu-and-softmax-basics-for-neural-networks-and-deep-8d9c70eed91e</a:t>
            </a:r>
            <a:endParaRPr sz="5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218;p24">
            <a:extLst>
              <a:ext uri="{FF2B5EF4-FFF2-40B4-BE49-F238E27FC236}">
                <a16:creationId xmlns:a16="http://schemas.microsoft.com/office/drawing/2014/main" id="{9F1C6CC3-8031-B922-ACEA-3207412E0D6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1801" y="1017725"/>
            <a:ext cx="7220599" cy="366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EEA23A-EEA8-27A5-FBC9-0FE895301027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01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4587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500" b="1" dirty="0">
                <a:latin typeface="Verdana"/>
                <a:ea typeface="Verdana"/>
                <a:cs typeface="Verdana"/>
                <a:sym typeface="Verdana"/>
              </a:rPr>
              <a:t>Perceptron (1956)</a:t>
            </a:r>
            <a:endParaRPr lang="en-US" sz="25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24;p25">
            <a:extLst>
              <a:ext uri="{FF2B5EF4-FFF2-40B4-BE49-F238E27FC236}">
                <a16:creationId xmlns:a16="http://schemas.microsoft.com/office/drawing/2014/main" id="{786D6C56-C0A2-DFAB-D817-8AEA5B75CEE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3620" y="1076125"/>
            <a:ext cx="7527324" cy="372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25;p25">
            <a:extLst>
              <a:ext uri="{FF2B5EF4-FFF2-40B4-BE49-F238E27FC236}">
                <a16:creationId xmlns:a16="http://schemas.microsoft.com/office/drawing/2014/main" id="{CC9FC06C-3CC9-1C7E-0721-764C33A1F80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19685"/>
          <a:stretch/>
        </p:blipFill>
        <p:spPr>
          <a:xfrm>
            <a:off x="6608825" y="445025"/>
            <a:ext cx="2264625" cy="11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737638-D13C-E612-4E9A-AA256E129578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63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342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000" b="1" dirty="0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245;p28">
            <a:extLst>
              <a:ext uri="{FF2B5EF4-FFF2-40B4-BE49-F238E27FC236}">
                <a16:creationId xmlns:a16="http://schemas.microsoft.com/office/drawing/2014/main" id="{C7ABC799-21A3-90A4-1523-8C8569F5511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828895"/>
            <a:ext cx="7467540" cy="3107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6;p28">
            <a:extLst>
              <a:ext uri="{FF2B5EF4-FFF2-40B4-BE49-F238E27FC236}">
                <a16:creationId xmlns:a16="http://schemas.microsoft.com/office/drawing/2014/main" id="{C2ACA009-8546-DB2D-DE64-45A72FADD5EE}"/>
              </a:ext>
            </a:extLst>
          </p:cNvPr>
          <p:cNvSpPr/>
          <p:nvPr/>
        </p:nvSpPr>
        <p:spPr>
          <a:xfrm>
            <a:off x="3532550" y="3140694"/>
            <a:ext cx="1172700" cy="72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47;p28">
            <a:extLst>
              <a:ext uri="{FF2B5EF4-FFF2-40B4-BE49-F238E27FC236}">
                <a16:creationId xmlns:a16="http://schemas.microsoft.com/office/drawing/2014/main" id="{F14760E9-7514-A50E-5EDA-7FCA766DE1ED}"/>
              </a:ext>
            </a:extLst>
          </p:cNvPr>
          <p:cNvSpPr/>
          <p:nvPr/>
        </p:nvSpPr>
        <p:spPr>
          <a:xfrm>
            <a:off x="3352300" y="843558"/>
            <a:ext cx="2826300" cy="172956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0B499-EAE2-5734-E436-886198791735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977AD06-2A3B-4BCE-44C8-EA60A579F8A0}"/>
              </a:ext>
            </a:extLst>
          </p:cNvPr>
          <p:cNvSpPr/>
          <p:nvPr/>
        </p:nvSpPr>
        <p:spPr>
          <a:xfrm>
            <a:off x="692978" y="3939902"/>
            <a:ext cx="7911470" cy="809715"/>
          </a:xfrm>
          <a:prstGeom prst="roundRect">
            <a:avLst>
              <a:gd name="adj" fmla="val 8974"/>
            </a:avLst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D6B79-8FF2-B36E-2035-3087CCB5173C}"/>
              </a:ext>
            </a:extLst>
          </p:cNvPr>
          <p:cNvSpPr txBox="1"/>
          <p:nvPr/>
        </p:nvSpPr>
        <p:spPr>
          <a:xfrm>
            <a:off x="708355" y="4011910"/>
            <a:ext cx="80401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입력값들</a:t>
            </a:r>
            <a:r>
              <a:rPr lang="ko-KR" alt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 간의 비선형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(</a:t>
            </a:r>
            <a:r>
              <a:rPr 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non-linear) </a:t>
            </a:r>
            <a:r>
              <a:rPr lang="ko-KR" alt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관계를 학습하는 것입니다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. </a:t>
            </a:r>
            <a:r>
              <a:rPr lang="ko-KR" alt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단층 </a:t>
            </a:r>
            <a:r>
              <a:rPr lang="ko-KR" altLang="en-US" sz="1300" dirty="0" err="1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퍼셉트론</a:t>
            </a:r>
            <a:r>
              <a:rPr lang="ko-KR" alt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(</a:t>
            </a:r>
            <a:r>
              <a:rPr 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single-layer perceptron)</a:t>
            </a:r>
            <a:r>
              <a:rPr lang="ko-KR" alt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과 같은 단순한</a:t>
            </a:r>
            <a:endParaRPr lang="en-US" altLang="ko-KR" sz="1300" dirty="0">
              <a:solidFill>
                <a:schemeClr val="bg1"/>
              </a:solidFill>
              <a:effectLst/>
              <a:latin typeface="NanumSquare_ac Light" panose="020B0600000101010101" pitchFamily="34" charset="-127"/>
              <a:ea typeface="NanumSquare_ac Light" panose="020B0600000101010101" pitchFamily="34" charset="-127"/>
            </a:endParaRPr>
          </a:p>
          <a:p>
            <a:r>
              <a:rPr lang="ko-KR" alt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선형 모델은 </a:t>
            </a:r>
            <a:r>
              <a:rPr 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XOR </a:t>
            </a:r>
            <a:r>
              <a:rPr lang="ko-KR" alt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문제를 해결할 수 없습니다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이는 </a:t>
            </a:r>
            <a:r>
              <a:rPr 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XOR </a:t>
            </a:r>
            <a:r>
              <a:rPr lang="ko-KR" alt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문제가 </a:t>
            </a:r>
            <a:r>
              <a:rPr lang="ko-KR" altLang="en-US" sz="1300" dirty="0" err="1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입력값들</a:t>
            </a:r>
            <a:r>
              <a:rPr lang="ko-KR" altLang="en-US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 간의 비선형 관계를 가지고 있기 때문입니다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.</a:t>
            </a:r>
            <a:endParaRPr lang="ko-KR" altLang="en-US" sz="1300" dirty="0">
              <a:solidFill>
                <a:schemeClr val="bg1"/>
              </a:solidFill>
              <a:effectLst/>
              <a:latin typeface="NanumSquare_ac Light" panose="020B0600000101010101" pitchFamily="34" charset="-127"/>
              <a:ea typeface="NanumSquare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7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9" name="Google Shape;253;p29">
            <a:extLst>
              <a:ext uri="{FF2B5EF4-FFF2-40B4-BE49-F238E27FC236}">
                <a16:creationId xmlns:a16="http://schemas.microsoft.com/office/drawing/2014/main" id="{5013F3C1-F6F1-0C06-7957-9812BCF411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8452" y="1275606"/>
            <a:ext cx="1603594" cy="160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54;p29">
            <a:extLst>
              <a:ext uri="{FF2B5EF4-FFF2-40B4-BE49-F238E27FC236}">
                <a16:creationId xmlns:a16="http://schemas.microsoft.com/office/drawing/2014/main" id="{FF903D55-6265-295D-CBE2-04ADF0B0B59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43808" y="1131590"/>
            <a:ext cx="1429445" cy="16733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2A31C2-DFBD-4DD4-013F-5BB42707090B}"/>
              </a:ext>
            </a:extLst>
          </p:cNvPr>
          <p:cNvSpPr txBox="1"/>
          <p:nvPr/>
        </p:nvSpPr>
        <p:spPr>
          <a:xfrm>
            <a:off x="962401" y="915566"/>
            <a:ext cx="2088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- AND Gate</a:t>
            </a:r>
            <a:endParaRPr lang="en-KR" sz="1500" dirty="0"/>
          </a:p>
        </p:txBody>
      </p:sp>
      <p:pic>
        <p:nvPicPr>
          <p:cNvPr id="13" name="Google Shape;260;p30">
            <a:extLst>
              <a:ext uri="{FF2B5EF4-FFF2-40B4-BE49-F238E27FC236}">
                <a16:creationId xmlns:a16="http://schemas.microsoft.com/office/drawing/2014/main" id="{91D760AE-74E6-B57C-585B-FC899605BFA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4008" y="1203598"/>
            <a:ext cx="1664885" cy="167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1;p30">
            <a:extLst>
              <a:ext uri="{FF2B5EF4-FFF2-40B4-BE49-F238E27FC236}">
                <a16:creationId xmlns:a16="http://schemas.microsoft.com/office/drawing/2014/main" id="{E9F6EAA0-4DE9-418E-CE13-E12E413D08B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8224" y="987574"/>
            <a:ext cx="1559162" cy="183188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971B7D-546E-D463-0534-EFFAF7C29371}"/>
              </a:ext>
            </a:extLst>
          </p:cNvPr>
          <p:cNvSpPr txBox="1"/>
          <p:nvPr/>
        </p:nvSpPr>
        <p:spPr>
          <a:xfrm>
            <a:off x="4644008" y="880433"/>
            <a:ext cx="2088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- OR Gate</a:t>
            </a:r>
            <a:endParaRPr lang="en-KR" sz="1500" dirty="0"/>
          </a:p>
        </p:txBody>
      </p:sp>
      <p:pic>
        <p:nvPicPr>
          <p:cNvPr id="16" name="Google Shape;267;p31">
            <a:extLst>
              <a:ext uri="{FF2B5EF4-FFF2-40B4-BE49-F238E27FC236}">
                <a16:creationId xmlns:a16="http://schemas.microsoft.com/office/drawing/2014/main" id="{3C6D3480-AB04-722E-BB43-50762E63C71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2401" y="3506178"/>
            <a:ext cx="1467386" cy="146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68;p31">
            <a:extLst>
              <a:ext uri="{FF2B5EF4-FFF2-40B4-BE49-F238E27FC236}">
                <a16:creationId xmlns:a16="http://schemas.microsoft.com/office/drawing/2014/main" id="{DCEFBB05-E8A1-2357-817A-408AD42353C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71800" y="3495741"/>
            <a:ext cx="1345519" cy="1467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21C9F5-D7A7-F838-2652-A36132C97C89}"/>
              </a:ext>
            </a:extLst>
          </p:cNvPr>
          <p:cNvSpPr txBox="1"/>
          <p:nvPr/>
        </p:nvSpPr>
        <p:spPr>
          <a:xfrm>
            <a:off x="893620" y="3044012"/>
            <a:ext cx="2088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- NAND Gate</a:t>
            </a:r>
            <a:endParaRPr lang="en-KR" sz="1500" dirty="0"/>
          </a:p>
        </p:txBody>
      </p:sp>
      <p:pic>
        <p:nvPicPr>
          <p:cNvPr id="20" name="Google Shape;274;p32">
            <a:extLst>
              <a:ext uri="{FF2B5EF4-FFF2-40B4-BE49-F238E27FC236}">
                <a16:creationId xmlns:a16="http://schemas.microsoft.com/office/drawing/2014/main" id="{35A87EE3-7282-D2CB-A126-8DC86824A4B3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20434" y="3147814"/>
            <a:ext cx="1506467" cy="167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75;p32">
            <a:extLst>
              <a:ext uri="{FF2B5EF4-FFF2-40B4-BE49-F238E27FC236}">
                <a16:creationId xmlns:a16="http://schemas.microsoft.com/office/drawing/2014/main" id="{10F20E60-EC42-8BE6-91A3-F7D2917D40E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86162" y="3044012"/>
            <a:ext cx="1708732" cy="1744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3D36F4-E560-7002-2CFA-2DDC4DC5995D}"/>
              </a:ext>
            </a:extLst>
          </p:cNvPr>
          <p:cNvSpPr txBox="1"/>
          <p:nvPr/>
        </p:nvSpPr>
        <p:spPr>
          <a:xfrm>
            <a:off x="3107348" y="483518"/>
            <a:ext cx="516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w1, w2</a:t>
            </a:r>
            <a:r>
              <a:rPr lang="en-US" altLang="ko-KR" sz="1200" dirty="0"/>
              <a:t>:</a:t>
            </a:r>
            <a:r>
              <a:rPr lang="ko-KR" altLang="en-US" sz="1200" dirty="0"/>
              <a:t> 입력</a:t>
            </a:r>
            <a:r>
              <a:rPr lang="en-US" altLang="ko-KR" sz="1200" dirty="0"/>
              <a:t>-</a:t>
            </a:r>
            <a:r>
              <a:rPr lang="ko-KR" altLang="en-US" sz="1200" dirty="0" err="1"/>
              <a:t>은닉층</a:t>
            </a:r>
            <a:r>
              <a:rPr lang="ko-KR" altLang="en-US" sz="1200" dirty="0"/>
              <a:t> 사이의 가중치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b:</a:t>
            </a:r>
            <a:r>
              <a:rPr lang="ko-KR" altLang="en-US" sz="1200" dirty="0"/>
              <a:t> 은닉층에 각 뉴런에 대한 편향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선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Decision Boundary. Red:1, Blue: 0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79866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Google Shape;295;p35">
            <a:extLst>
              <a:ext uri="{FF2B5EF4-FFF2-40B4-BE49-F238E27FC236}">
                <a16:creationId xmlns:a16="http://schemas.microsoft.com/office/drawing/2014/main" id="{94E4F216-6D20-A608-2AB4-CA09A54A440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6630" y="865549"/>
            <a:ext cx="7659962" cy="203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6;p35">
            <a:extLst>
              <a:ext uri="{FF2B5EF4-FFF2-40B4-BE49-F238E27FC236}">
                <a16:creationId xmlns:a16="http://schemas.microsoft.com/office/drawing/2014/main" id="{AF631F5A-0E9E-3B72-EF12-4FE870C3059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5534" y="3039114"/>
            <a:ext cx="3026825" cy="1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97;p35">
            <a:extLst>
              <a:ext uri="{FF2B5EF4-FFF2-40B4-BE49-F238E27FC236}">
                <a16:creationId xmlns:a16="http://schemas.microsoft.com/office/drawing/2014/main" id="{960502CC-A0B7-7991-15BA-ED515038E6B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32359" y="3039114"/>
            <a:ext cx="4293425" cy="163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56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XOR problem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288;p34">
            <a:extLst>
              <a:ext uri="{FF2B5EF4-FFF2-40B4-BE49-F238E27FC236}">
                <a16:creationId xmlns:a16="http://schemas.microsoft.com/office/drawing/2014/main" id="{06040120-AC1D-A919-8D39-7BF62A371BF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0334" y="1018377"/>
            <a:ext cx="2711309" cy="271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9;p34">
            <a:extLst>
              <a:ext uri="{FF2B5EF4-FFF2-40B4-BE49-F238E27FC236}">
                <a16:creationId xmlns:a16="http://schemas.microsoft.com/office/drawing/2014/main" id="{F573BC8C-F89D-A62B-7BC2-FB83A3863D2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55976" y="979449"/>
            <a:ext cx="2839887" cy="271131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6D7CEBF-3436-746E-CBAF-64373AE7CC54}"/>
              </a:ext>
            </a:extLst>
          </p:cNvPr>
          <p:cNvSpPr/>
          <p:nvPr/>
        </p:nvSpPr>
        <p:spPr>
          <a:xfrm>
            <a:off x="692978" y="3939902"/>
            <a:ext cx="7911470" cy="809715"/>
          </a:xfrm>
          <a:prstGeom prst="roundRect">
            <a:avLst>
              <a:gd name="adj" fmla="val 8974"/>
            </a:avLst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B8F76-F2EA-43F1-95EF-FBF2D0ED0CC6}"/>
              </a:ext>
            </a:extLst>
          </p:cNvPr>
          <p:cNvSpPr txBox="1"/>
          <p:nvPr/>
        </p:nvSpPr>
        <p:spPr>
          <a:xfrm>
            <a:off x="708355" y="4011910"/>
            <a:ext cx="80401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만약 결정 경계가 두 개인 경우에는 일반적으로 데이터가 비선형적으로 구분되어 있을 가능성이 높습니다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선형 모델은 데이터를 직선으로만 나눌 수 있기 때문에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이러한 상황에서는 한 번에 두 개의 영역을 정확하게 분류하는 것이 어렵습니다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그래서 비선형 결정 경계가 필요한데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 이걸 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Perceptron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을 사용하여 해결 할 수 있습니다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NanumSquare_ac Light" panose="020B0600000101010101" pitchFamily="34" charset="-127"/>
                <a:ea typeface="NanumSquare_ac Light" panose="020B0600000101010101" pitchFamily="34" charset="-127"/>
              </a:rPr>
              <a:t>.</a:t>
            </a:r>
            <a:endParaRPr lang="ko-KR" altLang="en-US" sz="1400" dirty="0">
              <a:solidFill>
                <a:schemeClr val="bg1"/>
              </a:solidFill>
              <a:effectLst/>
              <a:latin typeface="NanumSquare_ac Light" panose="020B0600000101010101" pitchFamily="34" charset="-127"/>
              <a:ea typeface="NanumSquare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68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Perceptrons (1969)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6D7CEBF-3436-746E-CBAF-64373AE7CC54}"/>
              </a:ext>
            </a:extLst>
          </p:cNvPr>
          <p:cNvSpPr/>
          <p:nvPr/>
        </p:nvSpPr>
        <p:spPr>
          <a:xfrm>
            <a:off x="692978" y="3939902"/>
            <a:ext cx="7911470" cy="809715"/>
          </a:xfrm>
          <a:prstGeom prst="roundRect">
            <a:avLst>
              <a:gd name="adj" fmla="val 8974"/>
            </a:avLst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B8F76-F2EA-43F1-95EF-FBF2D0ED0CC6}"/>
              </a:ext>
            </a:extLst>
          </p:cNvPr>
          <p:cNvSpPr txBox="1"/>
          <p:nvPr/>
        </p:nvSpPr>
        <p:spPr>
          <a:xfrm>
            <a:off x="708355" y="4011910"/>
            <a:ext cx="8040109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-KR" altLang="en-US" sz="1400" u="none" strike="noStrike" cap="none" dirty="0" err="1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로젠블랫</a:t>
            </a:r>
            <a:r>
              <a:rPr lang="en-US" altLang="ko-KR" sz="1400" u="none" strike="noStrike" cap="none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(</a:t>
            </a:r>
            <a:r>
              <a:rPr lang="ko-KR" altLang="en-US" sz="1400" u="none" strike="noStrike" cap="none" dirty="0" err="1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퍼셉트론</a:t>
            </a:r>
            <a:r>
              <a:rPr lang="en-US" altLang="ko-KR" sz="1400" u="none" strike="noStrike" cap="none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)</a:t>
            </a:r>
            <a:r>
              <a:rPr lang="ko-KR" altLang="en-US" sz="1400" u="none" strike="noStrike" cap="none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이 다층 </a:t>
            </a:r>
            <a:r>
              <a:rPr lang="ko-KR" altLang="en-US" sz="1400" u="none" strike="noStrike" cap="none" dirty="0" err="1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퍼셉트론으로</a:t>
            </a:r>
            <a:r>
              <a:rPr lang="ko-KR" altLang="en-US" sz="1400" u="none" strike="noStrike" cap="none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 네트워크를 설계</a:t>
            </a: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-KR" altLang="en-US" sz="1400" u="none" strike="noStrike" cap="none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하지만</a:t>
            </a:r>
            <a:r>
              <a:rPr lang="en-US" altLang="ko-KR" sz="1400" u="none" strike="noStrike" cap="none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, </a:t>
            </a:r>
            <a:r>
              <a:rPr lang="ko-KR" altLang="en-US" sz="1400" u="none" strike="noStrike" cap="none" dirty="0">
                <a:solidFill>
                  <a:schemeClr val="bg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학습 규칙을 만들지 못함</a:t>
            </a:r>
          </a:p>
        </p:txBody>
      </p:sp>
      <p:pic>
        <p:nvPicPr>
          <p:cNvPr id="9" name="Google Shape;304;p36">
            <a:extLst>
              <a:ext uri="{FF2B5EF4-FFF2-40B4-BE49-F238E27FC236}">
                <a16:creationId xmlns:a16="http://schemas.microsoft.com/office/drawing/2014/main" id="{13A06E3C-B84A-866E-BEDE-7C1F675DDF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58588" y="1385270"/>
            <a:ext cx="3026825" cy="163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48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 (1974)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317;p38">
            <a:extLst>
              <a:ext uri="{FF2B5EF4-FFF2-40B4-BE49-F238E27FC236}">
                <a16:creationId xmlns:a16="http://schemas.microsoft.com/office/drawing/2014/main" id="{A876F969-8A67-EB0D-3B74-19E060E0703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1" y="991966"/>
            <a:ext cx="7644675" cy="3489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56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329;p40">
            <a:extLst>
              <a:ext uri="{FF2B5EF4-FFF2-40B4-BE49-F238E27FC236}">
                <a16:creationId xmlns:a16="http://schemas.microsoft.com/office/drawing/2014/main" id="{8145FAF0-35E6-AE6D-CBE8-38256C05725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1" y="1037088"/>
            <a:ext cx="7973600" cy="3335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90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335;p41">
            <a:extLst>
              <a:ext uri="{FF2B5EF4-FFF2-40B4-BE49-F238E27FC236}">
                <a16:creationId xmlns:a16="http://schemas.microsoft.com/office/drawing/2014/main" id="{FF2C143B-4948-F37F-EDD9-4770217B0EC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4449" y="1051048"/>
            <a:ext cx="7115101" cy="2484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36;p41">
            <a:extLst>
              <a:ext uri="{FF2B5EF4-FFF2-40B4-BE49-F238E27FC236}">
                <a16:creationId xmlns:a16="http://schemas.microsoft.com/office/drawing/2014/main" id="{27CB4932-7A77-16CF-FE30-0E6A14181C9B}"/>
              </a:ext>
            </a:extLst>
          </p:cNvPr>
          <p:cNvSpPr txBox="1"/>
          <p:nvPr/>
        </p:nvSpPr>
        <p:spPr>
          <a:xfrm>
            <a:off x="883884" y="3694567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신경망이 깊어질수록 데이터를 잘 표현 할 수 있다.</a:t>
            </a:r>
            <a:endParaRPr sz="16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하지만 학습 데이터에만 적응한 모델은 일반성을 잃을 수 있다.</a:t>
            </a:r>
            <a:endParaRPr sz="16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008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Python Basic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179C85DA-1BF9-DC5F-15AC-9573DA7A3B63}"/>
              </a:ext>
            </a:extLst>
          </p:cNvPr>
          <p:cNvSpPr txBox="1">
            <a:spLocks/>
          </p:cNvSpPr>
          <p:nvPr/>
        </p:nvSpPr>
        <p:spPr>
          <a:xfrm>
            <a:off x="1623814" y="627534"/>
            <a:ext cx="6184265" cy="52193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spc="155" dirty="0"/>
              <a:t>Python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F46477CC-81A3-CE3A-FA4F-5CBF84C342CE}"/>
              </a:ext>
            </a:extLst>
          </p:cNvPr>
          <p:cNvSpPr txBox="1"/>
          <p:nvPr/>
        </p:nvSpPr>
        <p:spPr>
          <a:xfrm>
            <a:off x="787346" y="1691516"/>
            <a:ext cx="7500674" cy="1336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8230">
              <a:lnSpc>
                <a:spcPct val="100000"/>
              </a:lnSpc>
              <a:spcBef>
                <a:spcPts val="100"/>
              </a:spcBef>
            </a:pPr>
            <a:r>
              <a:rPr sz="1400" b="1" u="heavy" spc="7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Python은</a:t>
            </a:r>
            <a:r>
              <a:rPr sz="1400" b="1" u="heavy" spc="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데이터</a:t>
            </a:r>
            <a:r>
              <a:rPr sz="1400" b="1" u="heavy" spc="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과학,</a:t>
            </a:r>
            <a:r>
              <a:rPr sz="1400" b="1" u="heavy" spc="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기계</a:t>
            </a:r>
            <a:r>
              <a:rPr sz="1400" b="1" u="heavy" spc="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7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학습(ML)에</a:t>
            </a:r>
            <a:r>
              <a:rPr sz="1400" b="1" u="heavy" spc="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널리</a:t>
            </a:r>
            <a:r>
              <a:rPr sz="1400" b="1" u="heavy" spc="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7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사용되는</a:t>
            </a:r>
            <a:r>
              <a:rPr sz="1400" b="1" u="heavy" spc="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7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프로그래밍</a:t>
            </a:r>
            <a:r>
              <a:rPr sz="1400" b="1" u="heavy" spc="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언어입니다.</a:t>
            </a:r>
            <a:endParaRPr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endParaRPr sz="1400" dirty="0">
              <a:latin typeface="UnDinaru"/>
              <a:cs typeface="UnDinaru"/>
            </a:endParaRPr>
          </a:p>
          <a:p>
            <a:pPr marL="347980" indent="-335280">
              <a:lnSpc>
                <a:spcPct val="100000"/>
              </a:lnSpc>
              <a:buFont typeface="Arial"/>
              <a:buChar char="●"/>
              <a:tabLst>
                <a:tab pos="347980" algn="l"/>
              </a:tabLst>
            </a:pPr>
            <a:r>
              <a:rPr sz="1400" b="1" spc="100" dirty="0">
                <a:latin typeface="Noto Sans CJK HK"/>
                <a:cs typeface="Noto Sans CJK HK"/>
              </a:rPr>
              <a:t>배우기</a:t>
            </a:r>
            <a:r>
              <a:rPr sz="1400" b="1" spc="229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쉽다.</a:t>
            </a:r>
            <a:endParaRPr sz="1400" dirty="0">
              <a:latin typeface="Noto Sans CJK HK"/>
              <a:cs typeface="Noto Sans CJK HK"/>
            </a:endParaRPr>
          </a:p>
          <a:p>
            <a:pPr marL="805180" lvl="1" indent="-335280">
              <a:lnSpc>
                <a:spcPct val="100000"/>
              </a:lnSpc>
              <a:spcBef>
                <a:spcPts val="1680"/>
              </a:spcBef>
              <a:buFont typeface="WenQuanYi Micro Hei"/>
              <a:buChar char="○"/>
              <a:tabLst>
                <a:tab pos="805180" algn="l"/>
              </a:tabLst>
            </a:pPr>
            <a:r>
              <a:rPr sz="1400" spc="100" dirty="0">
                <a:latin typeface="Noto Sans CJK HK"/>
                <a:cs typeface="Noto Sans CJK HK"/>
              </a:rPr>
              <a:t>파이썬은</a:t>
            </a:r>
            <a:r>
              <a:rPr sz="1400" spc="26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쉬운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문법과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기능으로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다른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언어보다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비교적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학습이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쉽습니다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939CFE6C-FAD9-4DA2-2084-5D1D0EA0E6FC}"/>
              </a:ext>
            </a:extLst>
          </p:cNvPr>
          <p:cNvSpPr txBox="1"/>
          <p:nvPr/>
        </p:nvSpPr>
        <p:spPr>
          <a:xfrm>
            <a:off x="787346" y="3552228"/>
            <a:ext cx="74212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</a:tabLst>
            </a:pPr>
            <a:r>
              <a:rPr sz="1400" b="1" spc="100" dirty="0">
                <a:latin typeface="Noto Sans CJK HK"/>
                <a:cs typeface="Noto Sans CJK HK"/>
              </a:rPr>
              <a:t>다양한</a:t>
            </a:r>
            <a:r>
              <a:rPr sz="1400" b="1" spc="229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플랫</a:t>
            </a:r>
            <a:r>
              <a:rPr sz="1400" b="1" spc="21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폼에서</a:t>
            </a:r>
            <a:r>
              <a:rPr sz="1400" b="1" spc="229" dirty="0">
                <a:latin typeface="Noto Sans CJK HK"/>
                <a:cs typeface="Noto Sans CJK HK"/>
              </a:rPr>
              <a:t> </a:t>
            </a:r>
            <a:r>
              <a:rPr sz="1400" b="1" spc="90" dirty="0">
                <a:latin typeface="Noto Sans CJK HK"/>
                <a:cs typeface="Noto Sans CJK HK"/>
              </a:rPr>
              <a:t>동작한다.</a:t>
            </a:r>
            <a:endParaRPr sz="1400" dirty="0">
              <a:latin typeface="Noto Sans CJK HK"/>
              <a:cs typeface="Noto Sans CJK HK"/>
            </a:endParaRPr>
          </a:p>
          <a:p>
            <a:pPr marL="805180" lvl="1" indent="-335280">
              <a:lnSpc>
                <a:spcPct val="100000"/>
              </a:lnSpc>
              <a:spcBef>
                <a:spcPts val="1680"/>
              </a:spcBef>
              <a:buFont typeface="WenQuanYi Micro Hei"/>
              <a:buChar char="○"/>
              <a:tabLst>
                <a:tab pos="805180" algn="l"/>
              </a:tabLst>
            </a:pPr>
            <a:r>
              <a:rPr sz="1400" spc="-10" dirty="0">
                <a:latin typeface="WenQuanYi Micro Hei Mono"/>
                <a:cs typeface="WenQuanYi Micro Hei Mono"/>
              </a:rPr>
              <a:t>Windows,</a:t>
            </a:r>
            <a:r>
              <a:rPr sz="1400" spc="-335" dirty="0">
                <a:latin typeface="WenQuanYi Micro Hei Mono"/>
                <a:cs typeface="WenQuanYi Micro Hei Mono"/>
              </a:rPr>
              <a:t> </a:t>
            </a:r>
            <a:r>
              <a:rPr sz="1400" spc="-140" dirty="0">
                <a:latin typeface="WenQuanYi Micro Hei Mono"/>
                <a:cs typeface="WenQuanYi Micro Hei Mono"/>
              </a:rPr>
              <a:t>Linux,</a:t>
            </a:r>
            <a:r>
              <a:rPr sz="1400" spc="-335" dirty="0">
                <a:latin typeface="WenQuanYi Micro Hei Mono"/>
                <a:cs typeface="WenQuanYi Micro Hei Mono"/>
              </a:rPr>
              <a:t> </a:t>
            </a:r>
            <a:r>
              <a:rPr sz="1400" spc="70" dirty="0">
                <a:latin typeface="WenQuanYi Micro Hei Mono"/>
                <a:cs typeface="WenQuanYi Micro Hei Mono"/>
              </a:rPr>
              <a:t>Mac</a:t>
            </a:r>
            <a:r>
              <a:rPr sz="1400" spc="-33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등</a:t>
            </a:r>
            <a:r>
              <a:rPr sz="1400" spc="210" dirty="0">
                <a:latin typeface="Noto Sans CJK HK"/>
                <a:cs typeface="Noto Sans CJK HK"/>
              </a:rPr>
              <a:t> </a:t>
            </a:r>
            <a:r>
              <a:rPr sz="1400" spc="155" dirty="0">
                <a:latin typeface="WenQuanYi Micro Hei Mono"/>
                <a:cs typeface="WenQuanYi Micro Hei Mono"/>
              </a:rPr>
              <a:t>OS</a:t>
            </a:r>
            <a:r>
              <a:rPr sz="1400" spc="155" dirty="0">
                <a:latin typeface="Noto Sans CJK HK"/>
                <a:cs typeface="Noto Sans CJK HK"/>
              </a:rPr>
              <a:t>를</a:t>
            </a:r>
            <a:r>
              <a:rPr sz="1400" spc="21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가리지</a:t>
            </a:r>
            <a:r>
              <a:rPr sz="1400" spc="26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않고</a:t>
            </a:r>
            <a:r>
              <a:rPr sz="1400" spc="24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동작하는</a:t>
            </a:r>
            <a:r>
              <a:rPr sz="1400" spc="285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WenQuanYi Micro Hei Mono"/>
                <a:cs typeface="WenQuanYi Micro Hei Mono"/>
              </a:rPr>
              <a:t>Prompt</a:t>
            </a:r>
            <a:r>
              <a:rPr sz="1400" spc="-33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기반</a:t>
            </a:r>
            <a:r>
              <a:rPr sz="1400" spc="240" dirty="0">
                <a:latin typeface="Noto Sans CJK HK"/>
                <a:cs typeface="Noto Sans CJK HK"/>
              </a:rPr>
              <a:t> </a:t>
            </a:r>
            <a:r>
              <a:rPr sz="1400" spc="40" dirty="0">
                <a:latin typeface="Noto Sans CJK HK"/>
                <a:cs typeface="Noto Sans CJK HK"/>
              </a:rPr>
              <a:t>언어입니다</a:t>
            </a:r>
            <a:r>
              <a:rPr sz="1400" spc="4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</p:txBody>
      </p:sp>
      <p:pic>
        <p:nvPicPr>
          <p:cNvPr id="21" name="Picture 2" descr="Google Developer Groups">
            <a:extLst>
              <a:ext uri="{FF2B5EF4-FFF2-40B4-BE49-F238E27FC236}">
                <a16:creationId xmlns:a16="http://schemas.microsoft.com/office/drawing/2014/main" id="{08851D39-439B-E3F7-52A7-DF2A379EA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67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 - rediscovery (1986)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342;p42">
            <a:extLst>
              <a:ext uri="{FF2B5EF4-FFF2-40B4-BE49-F238E27FC236}">
                <a16:creationId xmlns:a16="http://schemas.microsoft.com/office/drawing/2014/main" id="{9A9A006D-F511-5CAC-91FE-657D2B8950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17954" y="787147"/>
            <a:ext cx="4822574" cy="33147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43;p42">
            <a:extLst>
              <a:ext uri="{FF2B5EF4-FFF2-40B4-BE49-F238E27FC236}">
                <a16:creationId xmlns:a16="http://schemas.microsoft.com/office/drawing/2014/main" id="{FFFB9EC6-C279-0A60-D85F-B24F9C5C038F}"/>
              </a:ext>
            </a:extLst>
          </p:cNvPr>
          <p:cNvSpPr txBox="1"/>
          <p:nvPr/>
        </p:nvSpPr>
        <p:spPr>
          <a:xfrm>
            <a:off x="553404" y="4110622"/>
            <a:ext cx="8163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lang="ko" sz="15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깊어지면 역전파가 소실되는 문제인 Gradient Vanishing이 일어나 학습 불가</a:t>
            </a:r>
            <a:endParaRPr sz="15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751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Deep Learning (2006)</a:t>
            </a:r>
          </a:p>
          <a:p>
            <a:pPr algn="l">
              <a:spcBef>
                <a:spcPts val="0"/>
              </a:spcBef>
              <a:buSzPts val="2800"/>
            </a:pPr>
            <a:r>
              <a:rPr lang="en-US" altLang="ko-KR" sz="1500" u="none" strike="noStrike" cap="none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-</a:t>
            </a:r>
            <a:r>
              <a:rPr lang="ko-KR" altLang="en-US" sz="1500" u="none" strike="noStrike" cap="none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 </a:t>
            </a:r>
            <a:r>
              <a:rPr lang="en-US" altLang="ko" sz="1500" u="none" strike="noStrike" cap="none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Deep Neural Network</a:t>
            </a:r>
            <a:r>
              <a:rPr lang="ko-KR" altLang="en-US" sz="1500" u="none" strike="noStrike" cap="none" dirty="0" err="1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를</a:t>
            </a:r>
            <a:r>
              <a:rPr lang="ko-KR" altLang="en-US" sz="1500" u="none" strike="noStrike" cap="none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Verdana"/>
                <a:sym typeface="Verdana"/>
              </a:rPr>
              <a:t> 잘 학습시킬 수 있는 방법 제시</a:t>
            </a:r>
          </a:p>
          <a:p>
            <a:pPr algn="l">
              <a:spcBef>
                <a:spcPts val="0"/>
              </a:spcBef>
              <a:buSzPts val="2800"/>
            </a:pP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1" name="Google Shape;358;p44">
            <a:extLst>
              <a:ext uri="{FF2B5EF4-FFF2-40B4-BE49-F238E27FC236}">
                <a16:creationId xmlns:a16="http://schemas.microsoft.com/office/drawing/2014/main" id="{54DF9EB5-FA6C-B145-7ED7-0338B7F88F0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686" y="1017725"/>
            <a:ext cx="6338624" cy="28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9;p44">
            <a:extLst>
              <a:ext uri="{FF2B5EF4-FFF2-40B4-BE49-F238E27FC236}">
                <a16:creationId xmlns:a16="http://schemas.microsoft.com/office/drawing/2014/main" id="{BEF78679-2B19-96F8-A834-CF70229C475B}"/>
              </a:ext>
            </a:extLst>
          </p:cNvPr>
          <p:cNvSpPr txBox="1"/>
          <p:nvPr/>
        </p:nvSpPr>
        <p:spPr>
          <a:xfrm>
            <a:off x="723592" y="3871063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Restricted Boltzmann machine (RBM) 을 이용한 weight 초기화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위 방법으로 모델을 잘 학습할 수 있음을 증명, 이후 다양한 초기화 방법 등장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8290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Deep Learning (2006)</a:t>
            </a: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366;p45">
            <a:extLst>
              <a:ext uri="{FF2B5EF4-FFF2-40B4-BE49-F238E27FC236}">
                <a16:creationId xmlns:a16="http://schemas.microsoft.com/office/drawing/2014/main" id="{A94E6B56-A5EC-3BC3-92B9-695EF9DB0C6D}"/>
              </a:ext>
            </a:extLst>
          </p:cNvPr>
          <p:cNvSpPr txBox="1"/>
          <p:nvPr/>
        </p:nvSpPr>
        <p:spPr>
          <a:xfrm>
            <a:off x="673000" y="3726340"/>
            <a:ext cx="81630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Char char="●"/>
            </a:pPr>
            <a:r>
              <a:rPr lang="ko" sz="1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이외에 Dropout, Batch Normalization 등 정규화 등장 (overfitting 방지)</a:t>
            </a:r>
            <a:endParaRPr sz="16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Google Shape;367;p45">
            <a:extLst>
              <a:ext uri="{FF2B5EF4-FFF2-40B4-BE49-F238E27FC236}">
                <a16:creationId xmlns:a16="http://schemas.microsoft.com/office/drawing/2014/main" id="{A5DCD337-E32A-6B42-0C4C-B5BA1D81C83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175" y="1341115"/>
            <a:ext cx="4021600" cy="19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68;p45">
            <a:extLst>
              <a:ext uri="{FF2B5EF4-FFF2-40B4-BE49-F238E27FC236}">
                <a16:creationId xmlns:a16="http://schemas.microsoft.com/office/drawing/2014/main" id="{AD53C195-49E3-63E7-EF86-58CD2C04A32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4025" y="908715"/>
            <a:ext cx="4703875" cy="2817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145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430;p54">
            <a:extLst>
              <a:ext uri="{FF2B5EF4-FFF2-40B4-BE49-F238E27FC236}">
                <a16:creationId xmlns:a16="http://schemas.microsoft.com/office/drawing/2014/main" id="{7A2C074C-9AFC-0B7A-8881-E74C270F405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4888" y="1088725"/>
            <a:ext cx="8454218" cy="333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954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Convolution filters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Google Shape;429;p54">
            <a:extLst>
              <a:ext uri="{FF2B5EF4-FFF2-40B4-BE49-F238E27FC236}">
                <a16:creationId xmlns:a16="http://schemas.microsoft.com/office/drawing/2014/main" id="{A61CDF0A-0E6B-528A-B57D-E46C6C68EA8C}"/>
              </a:ext>
            </a:extLst>
          </p:cNvPr>
          <p:cNvSpPr txBox="1"/>
          <p:nvPr/>
        </p:nvSpPr>
        <p:spPr>
          <a:xfrm>
            <a:off x="0" y="4810500"/>
            <a:ext cx="7082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ko" sz="7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Y. Lecun, L. Bottou, Y. Bengio, P. Haffner, “Gradient-based learning applied to document recognition”</a:t>
            </a:r>
            <a:endParaRPr sz="7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436;p55">
            <a:extLst>
              <a:ext uri="{FF2B5EF4-FFF2-40B4-BE49-F238E27FC236}">
                <a16:creationId xmlns:a16="http://schemas.microsoft.com/office/drawing/2014/main" id="{7FC8432D-D3D9-D7DC-1038-F799CA4FCB5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8473" y="649565"/>
            <a:ext cx="2706227" cy="153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37;p55">
            <a:extLst>
              <a:ext uri="{FF2B5EF4-FFF2-40B4-BE49-F238E27FC236}">
                <a16:creationId xmlns:a16="http://schemas.microsoft.com/office/drawing/2014/main" id="{D86BB661-A28E-A30E-CA14-89D20C1930C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48074" y="2168315"/>
            <a:ext cx="5171854" cy="264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38;p55">
            <a:extLst>
              <a:ext uri="{FF2B5EF4-FFF2-40B4-BE49-F238E27FC236}">
                <a16:creationId xmlns:a16="http://schemas.microsoft.com/office/drawing/2014/main" id="{0E01BBE1-DA78-EB67-F1D2-37E57BE6EF0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1700" y="2160725"/>
            <a:ext cx="2023375" cy="156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062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Convolutional Neural Network (1998)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  <a:p>
            <a:pPr algn="l">
              <a:spcBef>
                <a:spcPts val="0"/>
              </a:spcBef>
              <a:buSzPts val="2800"/>
            </a:pP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1" name="Google Shape;444;p56">
            <a:extLst>
              <a:ext uri="{FF2B5EF4-FFF2-40B4-BE49-F238E27FC236}">
                <a16:creationId xmlns:a16="http://schemas.microsoft.com/office/drawing/2014/main" id="{495DA99B-7D47-2F4C-6A96-F0C4F46E84C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05150" y="1162500"/>
            <a:ext cx="4878987" cy="34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45;p56">
            <a:extLst>
              <a:ext uri="{FF2B5EF4-FFF2-40B4-BE49-F238E27FC236}">
                <a16:creationId xmlns:a16="http://schemas.microsoft.com/office/drawing/2014/main" id="{1959CDC2-D86B-91F5-21EB-EE87D8250912}"/>
              </a:ext>
            </a:extLst>
          </p:cNvPr>
          <p:cNvSpPr txBox="1"/>
          <p:nvPr/>
        </p:nvSpPr>
        <p:spPr>
          <a:xfrm>
            <a:off x="0" y="4843200"/>
            <a:ext cx="72726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https://stanford.edu/~shervine/teaching/cs-230/cheatsheet-convolutional-neural-networks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93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Convolutional Neural Network Ex.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  <a:p>
            <a:pPr algn="l">
              <a:spcBef>
                <a:spcPts val="0"/>
              </a:spcBef>
              <a:buSzPts val="2800"/>
            </a:pP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BA4142-9E23-EF8F-6A69-6A1AAEA09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73" y="699542"/>
            <a:ext cx="4620661" cy="3088677"/>
          </a:xfrm>
          <a:prstGeom prst="rect">
            <a:avLst/>
          </a:prstGeom>
        </p:spPr>
      </p:pic>
      <p:pic>
        <p:nvPicPr>
          <p:cNvPr id="16" name="Google Shape;458;p58">
            <a:extLst>
              <a:ext uri="{FF2B5EF4-FFF2-40B4-BE49-F238E27FC236}">
                <a16:creationId xmlns:a16="http://schemas.microsoft.com/office/drawing/2014/main" id="{31A69A55-2F84-7D9C-2C1C-946BB741B44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05764" y="2499742"/>
            <a:ext cx="3710652" cy="2205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762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Convolutional Neural Network Ex.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  <a:p>
            <a:pPr algn="l">
              <a:spcBef>
                <a:spcPts val="0"/>
              </a:spcBef>
              <a:buSzPts val="2800"/>
            </a:pP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Google Shape;464;p59">
            <a:extLst>
              <a:ext uri="{FF2B5EF4-FFF2-40B4-BE49-F238E27FC236}">
                <a16:creationId xmlns:a16="http://schemas.microsoft.com/office/drawing/2014/main" id="{CCF56398-D0BF-8813-C4B8-26529C8BB2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9632" y="917189"/>
            <a:ext cx="6991035" cy="3632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90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Recurrent Neural Network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Google Shape;491;p63">
            <a:extLst>
              <a:ext uri="{FF2B5EF4-FFF2-40B4-BE49-F238E27FC236}">
                <a16:creationId xmlns:a16="http://schemas.microsoft.com/office/drawing/2014/main" id="{2021EA82-DF12-B808-D47C-4E30C9D3942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4325" y="1199750"/>
            <a:ext cx="6955342" cy="34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05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sp>
        <p:nvSpPr>
          <p:cNvPr id="4" name="Google Shape;93;p8">
            <a:extLst>
              <a:ext uri="{FF2B5EF4-FFF2-40B4-BE49-F238E27FC236}">
                <a16:creationId xmlns:a16="http://schemas.microsoft.com/office/drawing/2014/main" id="{61D3DBBD-CFDF-D0C9-A91B-9A3272C6B8EF}"/>
              </a:ext>
            </a:extLst>
          </p:cNvPr>
          <p:cNvSpPr txBox="1">
            <a:spLocks/>
          </p:cNvSpPr>
          <p:nvPr/>
        </p:nvSpPr>
        <p:spPr>
          <a:xfrm>
            <a:off x="962401" y="2708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Deep Learning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 Summary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" name="Picture 2" descr="Google Developer Groups">
            <a:extLst>
              <a:ext uri="{FF2B5EF4-FFF2-40B4-BE49-F238E27FC236}">
                <a16:creationId xmlns:a16="http://schemas.microsoft.com/office/drawing/2014/main" id="{B8EE962B-F25E-C8DB-76D0-013991DF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1E28-E9DC-06BA-8CE7-DA3C15DB560C}"/>
              </a:ext>
            </a:extLst>
          </p:cNvPr>
          <p:cNvSpPr txBox="1"/>
          <p:nvPr/>
        </p:nvSpPr>
        <p:spPr>
          <a:xfrm>
            <a:off x="7993225" y="36505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 Learning  Intro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Google Shape;604;p80">
            <a:extLst>
              <a:ext uri="{FF2B5EF4-FFF2-40B4-BE49-F238E27FC236}">
                <a16:creationId xmlns:a16="http://schemas.microsoft.com/office/drawing/2014/main" id="{7BF5FF1A-7F70-8390-7370-448559536F9C}"/>
              </a:ext>
            </a:extLst>
          </p:cNvPr>
          <p:cNvSpPr txBox="1">
            <a:spLocks/>
          </p:cNvSpPr>
          <p:nvPr/>
        </p:nvSpPr>
        <p:spPr>
          <a:xfrm>
            <a:off x="991492" y="924449"/>
            <a:ext cx="7554070" cy="341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65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-KR" altLang="en-U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딥러닝의</a:t>
            </a:r>
            <a:r>
              <a:rPr lang="ko-KR" altLang="en-U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강점</a:t>
            </a:r>
            <a:endParaRPr lang="ko-KR" altLang="en-US" sz="1700" b="1" dirty="0">
              <a:solidFill>
                <a:srgbClr val="FF004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-KR" altLang="en-US" sz="17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</a:t>
            </a:r>
            <a:r>
              <a:rPr lang="ko-KR" altLang="en-US" sz="1700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데이터의 특징</a:t>
            </a:r>
            <a:r>
              <a:rPr lang="ko-KR" altLang="en-US" sz="17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을 사람보다 더 잘 찾는 능력 </a:t>
            </a:r>
            <a:r>
              <a:rPr lang="en-US" altLang="ko-KR" sz="17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-KR" altLang="en-US" sz="17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예측 및 분류 모델</a:t>
            </a:r>
            <a:r>
              <a:rPr lang="en-US" altLang="ko-KR" sz="17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lang="ko-KR" altLang="en-US" sz="17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365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-KR" altLang="en-US" sz="17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기반으로 새로운 데이터를 생성할 수 있음 </a:t>
            </a:r>
            <a:r>
              <a:rPr lang="en-US" altLang="ko-KR" sz="17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-KR" altLang="en-US" sz="17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생성 모델</a:t>
            </a:r>
            <a:r>
              <a:rPr lang="en-US" altLang="ko-KR" sz="17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lang="ko-KR" altLang="en-US" sz="17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>
              <a:lnSpc>
                <a:spcPct val="115000"/>
              </a:lnSpc>
              <a:spcBef>
                <a:spcPts val="1600"/>
              </a:spcBef>
              <a:buSzPts val="1800"/>
            </a:pPr>
            <a:endParaRPr lang="ko-KR" altLang="en-US" sz="21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336550" algn="l"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SzPts val="1700"/>
              <a:buFont typeface="Verdana"/>
              <a:buChar char="●"/>
            </a:pPr>
            <a:r>
              <a:rPr lang="ko-KR" altLang="en-US" sz="17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딥러닝의</a:t>
            </a:r>
            <a:r>
              <a:rPr lang="ko-KR" altLang="en-US" sz="17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단점</a:t>
            </a:r>
          </a:p>
          <a:p>
            <a:pPr marL="914400" lvl="1" indent="-33655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700"/>
              <a:buFont typeface="Verdana"/>
              <a:buChar char="○"/>
            </a:pPr>
            <a:r>
              <a:rPr lang="ko-KR" altLang="en-US" sz="1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데이터가 매우 많이 필요</a:t>
            </a:r>
          </a:p>
          <a:p>
            <a:pPr marL="914400" lvl="1" indent="-33655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-KR" altLang="en-US" sz="1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모델을 학습 시키는 </a:t>
            </a:r>
            <a:r>
              <a:rPr lang="ko-KR" altLang="en-US" sz="1700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비용이 비쌈</a:t>
            </a:r>
          </a:p>
          <a:p>
            <a:pPr marL="914400" lvl="1" indent="-33655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700"/>
              <a:buFont typeface="Verdana"/>
              <a:buChar char="○"/>
            </a:pPr>
            <a:r>
              <a:rPr lang="ko-KR" altLang="en-US" sz="1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디버깅</a:t>
            </a:r>
            <a:r>
              <a:rPr lang="en-US" altLang="ko-KR" sz="1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ko-KR" altLang="en-US" sz="1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모델 튜닝이 어려움</a:t>
            </a:r>
          </a:p>
        </p:txBody>
      </p:sp>
    </p:spTree>
    <p:extLst>
      <p:ext uri="{BB962C8B-B14F-4D97-AF65-F5344CB8AC3E}">
        <p14:creationId xmlns:p14="http://schemas.microsoft.com/office/powerpoint/2010/main" val="168241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Python Basic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32F654F-062D-9AFB-4FFF-E59392802587}"/>
              </a:ext>
            </a:extLst>
          </p:cNvPr>
          <p:cNvSpPr txBox="1"/>
          <p:nvPr/>
        </p:nvSpPr>
        <p:spPr>
          <a:xfrm>
            <a:off x="870631" y="1525967"/>
            <a:ext cx="7336790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685">
              <a:lnSpc>
                <a:spcPct val="100000"/>
              </a:lnSpc>
              <a:spcBef>
                <a:spcPts val="100"/>
              </a:spcBef>
            </a:pPr>
            <a:r>
              <a:rPr sz="1400" b="1" u="heavy" spc="-7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파이썬은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다양한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형태의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데이터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타입을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가지고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있습니다.</a:t>
            </a:r>
            <a:endParaRPr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endParaRPr sz="1400" dirty="0">
              <a:latin typeface="UnDinaru"/>
              <a:cs typeface="UnDinaru"/>
            </a:endParaRPr>
          </a:p>
          <a:p>
            <a:pPr marL="431165" indent="-418465">
              <a:lnSpc>
                <a:spcPct val="100000"/>
              </a:lnSpc>
              <a:buAutoNum type="arabicPeriod"/>
              <a:tabLst>
                <a:tab pos="431165" algn="l"/>
              </a:tabLst>
            </a:pPr>
            <a:r>
              <a:rPr sz="1400" b="1" spc="125" dirty="0">
                <a:latin typeface="Noto Sans CJK HK"/>
                <a:cs typeface="Noto Sans CJK HK"/>
              </a:rPr>
              <a:t>숫자(Number):</a:t>
            </a:r>
            <a:r>
              <a:rPr sz="1400" b="1" spc="1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숫자</a:t>
            </a:r>
            <a:r>
              <a:rPr sz="1400" spc="23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데이터를</a:t>
            </a:r>
            <a:r>
              <a:rPr sz="1400" spc="285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나타냅니다</a:t>
            </a:r>
            <a:r>
              <a:rPr sz="1400" spc="50" dirty="0">
                <a:latin typeface="WenQuanYi Micro Hei Mono"/>
                <a:cs typeface="WenQuanYi Micro Hei Mono"/>
              </a:rPr>
              <a:t>.</a:t>
            </a:r>
            <a:r>
              <a:rPr sz="1400" spc="-33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정수와</a:t>
            </a:r>
            <a:r>
              <a:rPr sz="1400" spc="26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부동소수점으로</a:t>
            </a:r>
            <a:r>
              <a:rPr sz="1400" spc="365" dirty="0">
                <a:latin typeface="Noto Sans CJK HK"/>
                <a:cs typeface="Noto Sans CJK HK"/>
              </a:rPr>
              <a:t> </a:t>
            </a:r>
            <a:r>
              <a:rPr sz="1400" spc="40" dirty="0">
                <a:latin typeface="Noto Sans CJK HK"/>
                <a:cs typeface="Noto Sans CJK HK"/>
              </a:rPr>
              <a:t>구성됩니다</a:t>
            </a:r>
            <a:r>
              <a:rPr sz="1400" spc="4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31165" indent="-418465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431165" algn="l"/>
              </a:tabLst>
            </a:pPr>
            <a:r>
              <a:rPr sz="1400" b="1" spc="120" dirty="0">
                <a:latin typeface="Noto Sans CJK HK"/>
                <a:cs typeface="Noto Sans CJK HK"/>
              </a:rPr>
              <a:t>문자열(String):</a:t>
            </a:r>
            <a:r>
              <a:rPr sz="1400" b="1" spc="19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문자들의</a:t>
            </a:r>
            <a:r>
              <a:rPr sz="1400" spc="315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시퀀스로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1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변경할</a:t>
            </a:r>
            <a:r>
              <a:rPr sz="1400" spc="28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없는</a:t>
            </a:r>
            <a:r>
              <a:rPr sz="1400" spc="260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자료형입니다</a:t>
            </a:r>
            <a:r>
              <a:rPr sz="1400" spc="5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31165" indent="-418465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431165" algn="l"/>
              </a:tabLst>
            </a:pPr>
            <a:r>
              <a:rPr sz="1400" b="1" spc="125" dirty="0">
                <a:latin typeface="Noto Sans CJK HK"/>
                <a:cs typeface="Noto Sans CJK HK"/>
              </a:rPr>
              <a:t>리스트(List):</a:t>
            </a:r>
            <a:r>
              <a:rPr sz="1400" b="1" spc="1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값의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변경이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가능한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시퀀스로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3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여러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가지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요소를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포함할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15" dirty="0">
                <a:latin typeface="Noto Sans CJK HK"/>
                <a:cs typeface="Noto Sans CJK HK"/>
              </a:rPr>
              <a:t> </a:t>
            </a:r>
            <a:r>
              <a:rPr sz="1400" spc="-20" dirty="0">
                <a:latin typeface="Noto Sans CJK HK"/>
                <a:cs typeface="Noto Sans CJK HK"/>
              </a:rPr>
              <a:t>있습니다</a:t>
            </a:r>
            <a:r>
              <a:rPr sz="1400" spc="-2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31165" indent="-418465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431165" algn="l"/>
              </a:tabLst>
            </a:pPr>
            <a:r>
              <a:rPr sz="1400" b="1" spc="120" dirty="0">
                <a:latin typeface="Noto Sans CJK HK"/>
                <a:cs typeface="Noto Sans CJK HK"/>
              </a:rPr>
              <a:t>튜플(Tuple):</a:t>
            </a:r>
            <a:r>
              <a:rPr sz="1400" b="1" spc="18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변경할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2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없는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시퀀스로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2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값을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그룹화하고</a:t>
            </a:r>
            <a:r>
              <a:rPr sz="1400" spc="33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반환할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때</a:t>
            </a:r>
            <a:r>
              <a:rPr sz="1400" spc="220" dirty="0">
                <a:latin typeface="Noto Sans CJK HK"/>
                <a:cs typeface="Noto Sans CJK HK"/>
              </a:rPr>
              <a:t> </a:t>
            </a:r>
            <a:r>
              <a:rPr sz="1400" spc="40" dirty="0">
                <a:latin typeface="Noto Sans CJK HK"/>
                <a:cs typeface="Noto Sans CJK HK"/>
              </a:rPr>
              <a:t>사용됩니다</a:t>
            </a:r>
            <a:r>
              <a:rPr sz="1400" spc="4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31165" indent="-418465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431165" algn="l"/>
              </a:tabLst>
            </a:pPr>
            <a:r>
              <a:rPr sz="1400" b="1" spc="110" dirty="0">
                <a:latin typeface="Noto Sans CJK HK"/>
                <a:cs typeface="Noto Sans CJK HK"/>
              </a:rPr>
              <a:t>딕셔너리(Dictionary):</a:t>
            </a:r>
            <a:r>
              <a:rPr sz="1400" b="1" spc="175" dirty="0">
                <a:latin typeface="Noto Sans CJK HK"/>
                <a:cs typeface="Noto Sans CJK HK"/>
              </a:rPr>
              <a:t> </a:t>
            </a:r>
            <a:r>
              <a:rPr sz="1400" spc="-50" dirty="0">
                <a:latin typeface="Noto Sans CJK HK"/>
                <a:cs typeface="Noto Sans CJK HK"/>
              </a:rPr>
              <a:t>키</a:t>
            </a:r>
            <a:r>
              <a:rPr sz="1400" spc="-50" dirty="0">
                <a:latin typeface="WenQuanYi Micro Hei Mono"/>
                <a:cs typeface="WenQuanYi Micro Hei Mono"/>
              </a:rPr>
              <a:t>-</a:t>
            </a:r>
            <a:r>
              <a:rPr sz="1400" spc="100" dirty="0">
                <a:latin typeface="Noto Sans CJK HK"/>
                <a:cs typeface="Noto Sans CJK HK"/>
              </a:rPr>
              <a:t>값</a:t>
            </a:r>
            <a:r>
              <a:rPr sz="1400" spc="21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쌍을</a:t>
            </a:r>
            <a:r>
              <a:rPr sz="1400" spc="23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저장하는</a:t>
            </a:r>
            <a:r>
              <a:rPr sz="1400" spc="29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변경</a:t>
            </a:r>
            <a:r>
              <a:rPr sz="1400" spc="23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가능한</a:t>
            </a:r>
            <a:r>
              <a:rPr sz="1400" spc="260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컬렉션입니다</a:t>
            </a:r>
            <a:r>
              <a:rPr sz="1400" spc="5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31165" indent="-418465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431165" algn="l"/>
              </a:tabLst>
            </a:pPr>
            <a:r>
              <a:rPr sz="1400" b="1" spc="135" dirty="0">
                <a:latin typeface="Noto Sans CJK HK"/>
                <a:cs typeface="Noto Sans CJK HK"/>
              </a:rPr>
              <a:t>집합(Set):</a:t>
            </a:r>
            <a:r>
              <a:rPr sz="1400" b="1" spc="16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고유한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값을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저장하는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변경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가능한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컬렉션으로</a:t>
            </a:r>
            <a:r>
              <a:rPr sz="1400" spc="50" dirty="0">
                <a:latin typeface="WenQuanYi Micro Hei Mono"/>
                <a:cs typeface="WenQuanYi Micro Hei Mono"/>
              </a:rPr>
              <a:t>,</a:t>
            </a:r>
            <a:r>
              <a:rPr sz="1400" spc="-34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집합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연산을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40" dirty="0">
                <a:latin typeface="Noto Sans CJK HK"/>
                <a:cs typeface="Noto Sans CJK HK"/>
              </a:rPr>
              <a:t>제공합니다</a:t>
            </a:r>
            <a:r>
              <a:rPr sz="1400" spc="4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692E661-2F34-BD57-C892-63C60A98DB24}"/>
              </a:ext>
            </a:extLst>
          </p:cNvPr>
          <p:cNvSpPr txBox="1">
            <a:spLocks/>
          </p:cNvSpPr>
          <p:nvPr/>
        </p:nvSpPr>
        <p:spPr>
          <a:xfrm>
            <a:off x="1187624" y="663816"/>
            <a:ext cx="6184265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spc="165" dirty="0"/>
              <a:t>Python</a:t>
            </a:r>
            <a:r>
              <a:rPr lang="en-US" sz="3000" spc="325" dirty="0"/>
              <a:t> </a:t>
            </a:r>
            <a:r>
              <a:rPr lang="en-US" sz="3000" spc="140" dirty="0"/>
              <a:t>data type</a:t>
            </a:r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6DE42698-BC51-3971-F14D-016FA0683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3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7938" y="2272099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33EDDF-FDB4-45A0-82A7-3AC181A49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195486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EE990-FE67-60E8-B766-FDC359D83D08}"/>
              </a:ext>
            </a:extLst>
          </p:cNvPr>
          <p:cNvSpPr txBox="1"/>
          <p:nvPr/>
        </p:nvSpPr>
        <p:spPr>
          <a:xfrm>
            <a:off x="4318544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Q &amp; A ?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Picture 2" descr="Google Developer Groups">
            <a:extLst>
              <a:ext uri="{FF2B5EF4-FFF2-40B4-BE49-F238E27FC236}">
                <a16:creationId xmlns:a16="http://schemas.microsoft.com/office/drawing/2014/main" id="{5D965F5E-7173-60D4-7791-75174560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Python Basic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B5366D1-490A-3E25-9E00-81728B2C7C59}"/>
              </a:ext>
            </a:extLst>
          </p:cNvPr>
          <p:cNvSpPr txBox="1">
            <a:spLocks/>
          </p:cNvSpPr>
          <p:nvPr/>
        </p:nvSpPr>
        <p:spPr>
          <a:xfrm>
            <a:off x="1479867" y="760365"/>
            <a:ext cx="6184265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spc="165" dirty="0"/>
              <a:t>Python</a:t>
            </a:r>
            <a:r>
              <a:rPr lang="en-US" sz="3000" spc="325" dirty="0"/>
              <a:t> </a:t>
            </a:r>
            <a:r>
              <a:rPr lang="en-US" sz="3000" spc="165" dirty="0"/>
              <a:t>string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6401EAC-CE32-7ECA-AFF8-69BAD08D290E}"/>
              </a:ext>
            </a:extLst>
          </p:cNvPr>
          <p:cNvSpPr txBox="1"/>
          <p:nvPr/>
        </p:nvSpPr>
        <p:spPr>
          <a:xfrm>
            <a:off x="1479867" y="1623088"/>
            <a:ext cx="6295390" cy="28520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8395">
              <a:lnSpc>
                <a:spcPct val="100000"/>
              </a:lnSpc>
              <a:spcBef>
                <a:spcPts val="100"/>
              </a:spcBef>
            </a:pPr>
            <a:r>
              <a:rPr sz="1400" b="1" u="heavy" spc="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String은</a:t>
            </a:r>
            <a:r>
              <a:rPr sz="1400" b="1" u="heavy" spc="1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7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문자열을</a:t>
            </a:r>
            <a:r>
              <a:rPr sz="1400" b="1" u="heavy" spc="1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7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나타내는</a:t>
            </a:r>
            <a:r>
              <a:rPr sz="1400" b="1" u="heavy" spc="1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데이터</a:t>
            </a:r>
            <a:r>
              <a:rPr sz="1400" b="1" u="heavy" spc="1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타입입니다.</a:t>
            </a:r>
            <a:endParaRPr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endParaRPr sz="1400" dirty="0">
              <a:latin typeface="UnDinaru"/>
              <a:cs typeface="UnDinaru"/>
            </a:endParaRPr>
          </a:p>
          <a:p>
            <a:pPr marL="12700">
              <a:lnSpc>
                <a:spcPct val="100000"/>
              </a:lnSpc>
            </a:pPr>
            <a:r>
              <a:rPr sz="1400" b="1" spc="80" dirty="0">
                <a:latin typeface="Noto Sans CJK HK"/>
                <a:cs typeface="Noto Sans CJK HK"/>
              </a:rPr>
              <a:t>python</a:t>
            </a:r>
            <a:r>
              <a:rPr sz="1400" b="1" spc="160" dirty="0">
                <a:latin typeface="Noto Sans CJK HK"/>
                <a:cs typeface="Noto Sans CJK HK"/>
              </a:rPr>
              <a:t> </a:t>
            </a:r>
            <a:r>
              <a:rPr sz="1400" b="1" spc="85" dirty="0">
                <a:latin typeface="Noto Sans CJK HK"/>
                <a:cs typeface="Noto Sans CJK HK"/>
              </a:rPr>
              <a:t>string</a:t>
            </a:r>
            <a:r>
              <a:rPr sz="1400" b="1" spc="16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데이터</a:t>
            </a:r>
            <a:r>
              <a:rPr sz="1400" b="1" spc="240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특징</a:t>
            </a:r>
            <a:endParaRPr sz="1400" dirty="0">
              <a:latin typeface="Noto Sans CJK HK"/>
              <a:cs typeface="Noto Sans CJK HK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469265" algn="l"/>
              </a:tabLst>
            </a:pPr>
            <a:r>
              <a:rPr sz="1400" dirty="0">
                <a:latin typeface="Noto Sans CJK HK"/>
                <a:cs typeface="Noto Sans CJK HK"/>
              </a:rPr>
              <a:t>작은따옴표</a:t>
            </a:r>
            <a:r>
              <a:rPr sz="1400" dirty="0">
                <a:latin typeface="WenQuanYi Micro Hei Mono"/>
                <a:cs typeface="WenQuanYi Micro Hei Mono"/>
              </a:rPr>
              <a:t>(')</a:t>
            </a:r>
            <a:r>
              <a:rPr sz="1400" dirty="0">
                <a:latin typeface="Noto Sans CJK HK"/>
                <a:cs typeface="Noto Sans CJK HK"/>
              </a:rPr>
              <a:t>나</a:t>
            </a:r>
            <a:r>
              <a:rPr sz="1400" spc="165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큰따옴표</a:t>
            </a:r>
            <a:r>
              <a:rPr sz="1400" dirty="0">
                <a:latin typeface="WenQuanYi Micro Hei Mono"/>
                <a:cs typeface="WenQuanYi Micro Hei Mono"/>
              </a:rPr>
              <a:t>(")</a:t>
            </a:r>
            <a:r>
              <a:rPr sz="1400" dirty="0">
                <a:latin typeface="Noto Sans CJK HK"/>
                <a:cs typeface="Noto Sans CJK HK"/>
              </a:rPr>
              <a:t>로</a:t>
            </a:r>
            <a:r>
              <a:rPr sz="1400" spc="16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둘러싸인</a:t>
            </a:r>
            <a:r>
              <a:rPr sz="1400" spc="23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문자들의</a:t>
            </a:r>
            <a:r>
              <a:rPr sz="1400" spc="240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시퀀스입니다</a:t>
            </a:r>
            <a:r>
              <a:rPr sz="1400" spc="5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46926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변경할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-30" dirty="0">
                <a:latin typeface="Noto Sans CJK HK"/>
                <a:cs typeface="Noto Sans CJK HK"/>
              </a:rPr>
              <a:t>없는</a:t>
            </a:r>
            <a:r>
              <a:rPr sz="1400" spc="-30" dirty="0">
                <a:latin typeface="WenQuanYi Micro Hei Mono"/>
                <a:cs typeface="WenQuanYi Micro Hei Mono"/>
              </a:rPr>
              <a:t>(immutable)</a:t>
            </a:r>
            <a:r>
              <a:rPr sz="1400" spc="-32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시퀀스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자료형입니다</a:t>
            </a:r>
            <a:r>
              <a:rPr sz="1400" spc="5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46926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다양한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내장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함수와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메서드를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제공하여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문자열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조작을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용이하게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-20" dirty="0">
                <a:latin typeface="Noto Sans CJK HK"/>
                <a:cs typeface="Noto Sans CJK HK"/>
              </a:rPr>
              <a:t>합니다</a:t>
            </a:r>
            <a:r>
              <a:rPr sz="1400" spc="-2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46926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인덱싱과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슬라이싱을</a:t>
            </a:r>
            <a:r>
              <a:rPr sz="1400" spc="31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통해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접근하고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조작할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4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</p:txBody>
      </p:sp>
      <p:pic>
        <p:nvPicPr>
          <p:cNvPr id="7" name="Picture 2" descr="Google Developer Groups">
            <a:extLst>
              <a:ext uri="{FF2B5EF4-FFF2-40B4-BE49-F238E27FC236}">
                <a16:creationId xmlns:a16="http://schemas.microsoft.com/office/drawing/2014/main" id="{8FAA04FD-4C02-139E-A7A1-F568CB7B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75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Python Basic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E80DA99-C550-2648-A3EB-672F61B6521C}"/>
              </a:ext>
            </a:extLst>
          </p:cNvPr>
          <p:cNvSpPr txBox="1">
            <a:spLocks/>
          </p:cNvSpPr>
          <p:nvPr/>
        </p:nvSpPr>
        <p:spPr>
          <a:xfrm>
            <a:off x="1187624" y="616349"/>
            <a:ext cx="6184265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spc="165" dirty="0"/>
              <a:t>Python</a:t>
            </a:r>
            <a:r>
              <a:rPr lang="en-US" sz="3000" spc="325" dirty="0"/>
              <a:t> </a:t>
            </a:r>
            <a:r>
              <a:rPr lang="en-US" sz="3000" spc="135" dirty="0"/>
              <a:t>List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D7AEAF-6C53-A63E-8344-0CE7F0E5CB31}"/>
              </a:ext>
            </a:extLst>
          </p:cNvPr>
          <p:cNvSpPr txBox="1"/>
          <p:nvPr/>
        </p:nvSpPr>
        <p:spPr>
          <a:xfrm>
            <a:off x="1187624" y="1479072"/>
            <a:ext cx="619696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2655">
              <a:lnSpc>
                <a:spcPct val="100000"/>
              </a:lnSpc>
              <a:spcBef>
                <a:spcPts val="100"/>
              </a:spcBef>
            </a:pPr>
            <a:r>
              <a:rPr sz="14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List는</a:t>
            </a:r>
            <a:r>
              <a:rPr sz="1400" b="1" u="heavy" spc="9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python에서</a:t>
            </a:r>
            <a:r>
              <a:rPr sz="1400" b="1" u="heavy" spc="9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자주</a:t>
            </a:r>
            <a:r>
              <a:rPr sz="1400" b="1" u="heavy" spc="9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7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사용되는</a:t>
            </a:r>
            <a:r>
              <a:rPr sz="1400" b="1" u="heavy" spc="9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데이터</a:t>
            </a:r>
            <a:r>
              <a:rPr sz="1400" b="1" u="heavy" spc="10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타입입니다.</a:t>
            </a:r>
            <a:endParaRPr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endParaRPr sz="1400" dirty="0">
              <a:latin typeface="UnDinaru"/>
              <a:cs typeface="UnDinaru"/>
            </a:endParaRPr>
          </a:p>
          <a:p>
            <a:pPr marL="12700">
              <a:lnSpc>
                <a:spcPct val="100000"/>
              </a:lnSpc>
            </a:pPr>
            <a:r>
              <a:rPr sz="1400" b="1" spc="80" dirty="0">
                <a:latin typeface="Noto Sans CJK HK"/>
                <a:cs typeface="Noto Sans CJK HK"/>
              </a:rPr>
              <a:t>python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65" dirty="0">
                <a:latin typeface="Noto Sans CJK HK"/>
                <a:cs typeface="Noto Sans CJK HK"/>
              </a:rPr>
              <a:t>list</a:t>
            </a:r>
            <a:r>
              <a:rPr sz="1400" b="1" spc="16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데이터</a:t>
            </a:r>
            <a:r>
              <a:rPr sz="1400" b="1" spc="235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특징</a:t>
            </a:r>
            <a:endParaRPr sz="1400" dirty="0">
              <a:latin typeface="Noto Sans CJK HK"/>
              <a:cs typeface="Noto Sans CJK HK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46926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순서가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있는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수정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가능한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40" dirty="0">
                <a:latin typeface="Noto Sans CJK HK"/>
                <a:cs typeface="Noto Sans CJK HK"/>
              </a:rPr>
              <a:t>모음입니다</a:t>
            </a:r>
            <a:r>
              <a:rPr sz="1400" spc="4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46926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다양한</a:t>
            </a:r>
            <a:r>
              <a:rPr sz="1400" spc="24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유형의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값을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저장할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4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46926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인덱스를</a:t>
            </a:r>
            <a:r>
              <a:rPr sz="1400" spc="26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통해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요소에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쉽게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접근할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4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46926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다양한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조작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작업을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지원하며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2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요소를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-35" dirty="0">
                <a:latin typeface="Noto Sans CJK HK"/>
                <a:cs typeface="Noto Sans CJK HK"/>
              </a:rPr>
              <a:t>추가</a:t>
            </a:r>
            <a:r>
              <a:rPr sz="1400" spc="-35" dirty="0">
                <a:latin typeface="WenQuanYi Micro Hei Mono"/>
                <a:cs typeface="WenQuanYi Micro Hei Mono"/>
              </a:rPr>
              <a:t>,</a:t>
            </a:r>
            <a:r>
              <a:rPr sz="1400" spc="-325" dirty="0">
                <a:latin typeface="WenQuanYi Micro Hei Mono"/>
                <a:cs typeface="WenQuanYi Micro Hei Mono"/>
              </a:rPr>
              <a:t> </a:t>
            </a:r>
            <a:r>
              <a:rPr sz="1400" spc="-35" dirty="0">
                <a:latin typeface="Noto Sans CJK HK"/>
                <a:cs typeface="Noto Sans CJK HK"/>
              </a:rPr>
              <a:t>삭제</a:t>
            </a:r>
            <a:r>
              <a:rPr sz="1400" spc="-35" dirty="0">
                <a:latin typeface="WenQuanYi Micro Hei Mono"/>
                <a:cs typeface="WenQuanYi Micro Hei Mono"/>
              </a:rPr>
              <a:t>,</a:t>
            </a:r>
            <a:r>
              <a:rPr sz="1400" spc="-32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수정할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46926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동적인</a:t>
            </a:r>
            <a:r>
              <a:rPr sz="1400" spc="24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처리에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유용한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유연성과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기능성을</a:t>
            </a:r>
            <a:r>
              <a:rPr sz="1400" spc="285" dirty="0">
                <a:latin typeface="Noto Sans CJK HK"/>
                <a:cs typeface="Noto Sans CJK HK"/>
              </a:rPr>
              <a:t> </a:t>
            </a:r>
            <a:r>
              <a:rPr sz="1400" spc="40" dirty="0">
                <a:latin typeface="Noto Sans CJK HK"/>
                <a:cs typeface="Noto Sans CJK HK"/>
              </a:rPr>
              <a:t>제공합니다</a:t>
            </a:r>
            <a:r>
              <a:rPr sz="1400" spc="4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46D80F2C-33BF-8CEA-F2D3-7217C66F4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972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Python Basic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2029232-DC69-C39B-ED5C-5ECAA3711AB2}"/>
              </a:ext>
            </a:extLst>
          </p:cNvPr>
          <p:cNvSpPr txBox="1">
            <a:spLocks/>
          </p:cNvSpPr>
          <p:nvPr/>
        </p:nvSpPr>
        <p:spPr>
          <a:xfrm>
            <a:off x="1479867" y="578512"/>
            <a:ext cx="6184265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spc="165" dirty="0"/>
              <a:t>Python</a:t>
            </a:r>
            <a:r>
              <a:rPr lang="en-US" sz="3000" spc="325" dirty="0"/>
              <a:t> </a:t>
            </a:r>
            <a:r>
              <a:rPr lang="en-US" sz="3000" spc="145" dirty="0"/>
              <a:t>Tuple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7BD42E6-7E4F-6A44-6C77-EF8AFB1B0ACD}"/>
              </a:ext>
            </a:extLst>
          </p:cNvPr>
          <p:cNvSpPr txBox="1"/>
          <p:nvPr/>
        </p:nvSpPr>
        <p:spPr>
          <a:xfrm>
            <a:off x="505993" y="1355359"/>
            <a:ext cx="7909559" cy="352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algn="ctr">
              <a:lnSpc>
                <a:spcPct val="100000"/>
              </a:lnSpc>
              <a:spcBef>
                <a:spcPts val="100"/>
              </a:spcBef>
            </a:pP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Tuple은</a:t>
            </a:r>
            <a:r>
              <a:rPr sz="1400" b="1" u="heavy" spc="2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7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리스트와</a:t>
            </a:r>
            <a:r>
              <a:rPr sz="1400" b="1" u="heavy" spc="2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7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유사하지만</a:t>
            </a:r>
            <a:r>
              <a:rPr sz="1400" b="1" u="heavy" spc="2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몇</a:t>
            </a:r>
            <a:r>
              <a:rPr sz="1400" b="1" u="heavy" spc="2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가지</a:t>
            </a:r>
            <a:r>
              <a:rPr sz="1400" b="1" u="heavy" spc="2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특징을</a:t>
            </a:r>
            <a:r>
              <a:rPr sz="1400" b="1" u="heavy" spc="2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가지는</a:t>
            </a:r>
            <a:r>
              <a:rPr sz="1400" b="1" u="heavy" spc="2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데이터</a:t>
            </a:r>
            <a:r>
              <a:rPr sz="1400" b="1" u="heavy" spc="2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타입입니다.</a:t>
            </a:r>
            <a:endParaRPr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endParaRPr sz="1400" dirty="0">
              <a:latin typeface="UnDinaru"/>
              <a:cs typeface="UnDinaru"/>
            </a:endParaRPr>
          </a:p>
          <a:p>
            <a:pPr marL="347980" indent="-335280">
              <a:lnSpc>
                <a:spcPct val="100000"/>
              </a:lnSpc>
              <a:buFont typeface="WenQuanYi Micro Hei"/>
              <a:buChar char="●"/>
              <a:tabLst>
                <a:tab pos="347980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변경할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없는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순서가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있는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모음으로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4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괄호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-55" dirty="0">
                <a:latin typeface="WenQuanYi Micro Hei Mono"/>
                <a:cs typeface="WenQuanYi Micro Hei Mono"/>
              </a:rPr>
              <a:t>()</a:t>
            </a:r>
            <a:r>
              <a:rPr sz="1400" spc="-55" dirty="0">
                <a:latin typeface="Noto Sans CJK HK"/>
                <a:cs typeface="Noto Sans CJK HK"/>
              </a:rPr>
              <a:t>로</a:t>
            </a:r>
            <a:r>
              <a:rPr sz="1400" spc="20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둘러싸여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347980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리스트와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유사하지만</a:t>
            </a:r>
            <a:r>
              <a:rPr sz="1400" spc="50" dirty="0">
                <a:latin typeface="WenQuanYi Micro Hei Mono"/>
                <a:cs typeface="WenQuanYi Micro Hei Mono"/>
              </a:rPr>
              <a:t>,</a:t>
            </a:r>
            <a:r>
              <a:rPr sz="1400" spc="-34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한</a:t>
            </a:r>
            <a:r>
              <a:rPr sz="1400" spc="20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번</a:t>
            </a:r>
            <a:r>
              <a:rPr sz="1400" spc="20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생성되면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수정할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없어서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변경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불가능</a:t>
            </a:r>
            <a:r>
              <a:rPr sz="1400" spc="-10" dirty="0">
                <a:latin typeface="WenQuanYi Micro Hei Mono"/>
                <a:cs typeface="WenQuanYi Micro Hei Mono"/>
              </a:rPr>
              <a:t>(immutable)</a:t>
            </a:r>
            <a:r>
              <a:rPr sz="1400" spc="-10" dirty="0">
                <a:latin typeface="Noto Sans CJK HK"/>
                <a:cs typeface="Noto Sans CJK HK"/>
              </a:rPr>
              <a:t>합니다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347980" indent="-335280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347980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리스트와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마찬가지로</a:t>
            </a:r>
            <a:r>
              <a:rPr sz="1400" spc="30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다양한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유형의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값을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저장할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4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348615" marR="5080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튜플의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요소는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85" dirty="0">
                <a:latin typeface="WenQuanYi Micro Hei Mono"/>
                <a:cs typeface="WenQuanYi Micro Hei Mono"/>
              </a:rPr>
              <a:t>0</a:t>
            </a:r>
            <a:r>
              <a:rPr sz="1400" spc="85" dirty="0">
                <a:latin typeface="Noto Sans CJK HK"/>
                <a:cs typeface="Noto Sans CJK HK"/>
              </a:rPr>
              <a:t>부터</a:t>
            </a:r>
            <a:r>
              <a:rPr sz="1400" spc="23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시작하는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인덱스를</a:t>
            </a:r>
            <a:r>
              <a:rPr sz="1400" spc="28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사용하여</a:t>
            </a:r>
            <a:r>
              <a:rPr sz="1400" spc="28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접근할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4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있으며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4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음수</a:t>
            </a:r>
            <a:r>
              <a:rPr sz="1400" spc="23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인덱스를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80" dirty="0">
                <a:latin typeface="Noto Sans CJK HK"/>
                <a:cs typeface="Noto Sans CJK HK"/>
              </a:rPr>
              <a:t>사용하여 </a:t>
            </a:r>
            <a:r>
              <a:rPr sz="1400" spc="100" dirty="0">
                <a:latin typeface="Noto Sans CJK HK"/>
                <a:cs typeface="Noto Sans CJK HK"/>
              </a:rPr>
              <a:t>끝에서부터도</a:t>
            </a:r>
            <a:r>
              <a:rPr sz="1400" spc="33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접근할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4" dirty="0">
                <a:latin typeface="Noto Sans CJK HK"/>
                <a:cs typeface="Noto Sans CJK HK"/>
              </a:rPr>
              <a:t> </a:t>
            </a:r>
            <a:r>
              <a:rPr sz="1400" spc="-20" dirty="0">
                <a:latin typeface="Noto Sans CJK HK"/>
                <a:cs typeface="Noto Sans CJK HK"/>
              </a:rPr>
              <a:t>있습니다</a:t>
            </a:r>
            <a:r>
              <a:rPr sz="1400" spc="-2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348615" marR="226695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연관된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데이터를</a:t>
            </a:r>
            <a:r>
              <a:rPr sz="1400" spc="29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함께</a:t>
            </a:r>
            <a:r>
              <a:rPr sz="1400" spc="24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표현하는</a:t>
            </a:r>
            <a:r>
              <a:rPr sz="1400" spc="29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</a:t>
            </a:r>
            <a:r>
              <a:rPr sz="1400" spc="215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유용하며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3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딕셔너리의</a:t>
            </a:r>
            <a:r>
              <a:rPr sz="1400" spc="32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키</a:t>
            </a:r>
            <a:r>
              <a:rPr sz="1400" spc="21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또는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집합의</a:t>
            </a:r>
            <a:r>
              <a:rPr sz="1400" spc="26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요소로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사용될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수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8FF02D11-2B05-B1F6-D7E7-B3F51B29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99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Python Basic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A627D8A-F202-1415-A303-479031E80922}"/>
              </a:ext>
            </a:extLst>
          </p:cNvPr>
          <p:cNvSpPr txBox="1"/>
          <p:nvPr/>
        </p:nvSpPr>
        <p:spPr>
          <a:xfrm>
            <a:off x="384724" y="1355359"/>
            <a:ext cx="8108950" cy="352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algn="ctr">
              <a:lnSpc>
                <a:spcPct val="100000"/>
              </a:lnSpc>
              <a:spcBef>
                <a:spcPts val="100"/>
              </a:spcBef>
            </a:pPr>
            <a:r>
              <a:rPr sz="1400" b="1" u="heavy" spc="6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Dictionary는</a:t>
            </a:r>
            <a:r>
              <a:rPr sz="1400" b="1" u="heavy" spc="4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key,</a:t>
            </a:r>
            <a:r>
              <a:rPr sz="14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value로</a:t>
            </a:r>
            <a:r>
              <a:rPr sz="1400" b="1" u="heavy" spc="4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7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이루어진</a:t>
            </a:r>
            <a:r>
              <a:rPr sz="14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데이터</a:t>
            </a:r>
            <a:r>
              <a:rPr sz="1400" b="1" u="heavy" spc="4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타입</a:t>
            </a:r>
            <a:r>
              <a:rPr sz="14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2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입니다.</a:t>
            </a:r>
            <a:endParaRPr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endParaRPr sz="1400" dirty="0">
              <a:latin typeface="UnDinaru"/>
              <a:cs typeface="UnDinaru"/>
            </a:endParaRPr>
          </a:p>
          <a:p>
            <a:pPr marL="12700">
              <a:lnSpc>
                <a:spcPct val="100000"/>
              </a:lnSpc>
            </a:pPr>
            <a:r>
              <a:rPr sz="1400" b="1" spc="80" dirty="0">
                <a:latin typeface="Noto Sans CJK HK"/>
                <a:cs typeface="Noto Sans CJK HK"/>
              </a:rPr>
              <a:t>python</a:t>
            </a:r>
            <a:r>
              <a:rPr sz="1400" b="1" spc="165" dirty="0">
                <a:latin typeface="Noto Sans CJK HK"/>
                <a:cs typeface="Noto Sans CJK HK"/>
              </a:rPr>
              <a:t> </a:t>
            </a:r>
            <a:r>
              <a:rPr sz="1400" b="1" spc="70" dirty="0">
                <a:latin typeface="Noto Sans CJK HK"/>
                <a:cs typeface="Noto Sans CJK HK"/>
              </a:rPr>
              <a:t>dictionary</a:t>
            </a:r>
            <a:r>
              <a:rPr sz="1400" b="1" spc="17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데이터</a:t>
            </a:r>
            <a:r>
              <a:rPr sz="1400" b="1" spc="250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특징</a:t>
            </a:r>
            <a:endParaRPr sz="1400" dirty="0">
              <a:latin typeface="Noto Sans CJK HK"/>
              <a:cs typeface="Noto Sans CJK HK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469265" algn="l"/>
              </a:tabLst>
            </a:pPr>
            <a:r>
              <a:rPr sz="1400" spc="-45" dirty="0">
                <a:latin typeface="WenQuanYi Micro Hei Mono"/>
                <a:cs typeface="WenQuanYi Micro Hei Mono"/>
              </a:rPr>
              <a:t>Python</a:t>
            </a:r>
            <a:r>
              <a:rPr sz="1400" spc="-34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딕셔너리는</a:t>
            </a:r>
            <a:r>
              <a:rPr sz="1400" spc="30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키와</a:t>
            </a:r>
            <a:r>
              <a:rPr sz="1400" spc="23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값의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쌍을</a:t>
            </a:r>
            <a:r>
              <a:rPr sz="1400" spc="23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저장하는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변경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가능한</a:t>
            </a:r>
            <a:r>
              <a:rPr sz="1400" spc="260" dirty="0">
                <a:latin typeface="Noto Sans CJK HK"/>
                <a:cs typeface="Noto Sans CJK HK"/>
              </a:rPr>
              <a:t> </a:t>
            </a:r>
            <a:r>
              <a:rPr sz="1400" spc="60" dirty="0">
                <a:latin typeface="Noto Sans CJK HK"/>
                <a:cs typeface="Noto Sans CJK HK"/>
              </a:rPr>
              <a:t>자료구조입니다</a:t>
            </a:r>
            <a:r>
              <a:rPr sz="1400" spc="6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WenQuanYi Micro Hei"/>
              <a:buChar char="●"/>
              <a:tabLst>
                <a:tab pos="469265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딕셔너리는</a:t>
            </a:r>
            <a:r>
              <a:rPr sz="1400" spc="325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중괄호</a:t>
            </a:r>
            <a:r>
              <a:rPr sz="1400" dirty="0">
                <a:latin typeface="WenQuanYi Micro Hei Mono"/>
                <a:cs typeface="WenQuanYi Micro Hei Mono"/>
              </a:rPr>
              <a:t>({})</a:t>
            </a:r>
            <a:r>
              <a:rPr sz="1400" dirty="0">
                <a:latin typeface="Noto Sans CJK HK"/>
                <a:cs typeface="Noto Sans CJK HK"/>
              </a:rPr>
              <a:t>로</a:t>
            </a:r>
            <a:r>
              <a:rPr sz="1400" spc="220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생성되며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2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각</a:t>
            </a:r>
            <a:r>
              <a:rPr sz="1400" spc="22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키와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값은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콜론</a:t>
            </a:r>
            <a:r>
              <a:rPr sz="1400" dirty="0">
                <a:latin typeface="WenQuanYi Micro Hei Mono"/>
                <a:cs typeface="WenQuanYi Micro Hei Mono"/>
              </a:rPr>
              <a:t>(:)</a:t>
            </a:r>
            <a:r>
              <a:rPr sz="1400" dirty="0">
                <a:latin typeface="Noto Sans CJK HK"/>
                <a:cs typeface="Noto Sans CJK HK"/>
              </a:rPr>
              <a:t>으로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40" dirty="0">
                <a:latin typeface="Noto Sans CJK HK"/>
                <a:cs typeface="Noto Sans CJK HK"/>
              </a:rPr>
              <a:t>구분됩니다</a:t>
            </a:r>
            <a:r>
              <a:rPr sz="1400" spc="4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69900" marR="377190" indent="-336550">
              <a:lnSpc>
                <a:spcPct val="200000"/>
              </a:lnSpc>
              <a:buFont typeface="WenQuanYi Micro Hei"/>
              <a:buChar char="●"/>
              <a:tabLst>
                <a:tab pos="469900" algn="l"/>
              </a:tabLst>
            </a:pPr>
            <a:r>
              <a:rPr sz="1400" spc="100" dirty="0">
                <a:latin typeface="Noto Sans CJK HK"/>
                <a:cs typeface="Noto Sans CJK HK"/>
              </a:rPr>
              <a:t>키를</a:t>
            </a:r>
            <a:r>
              <a:rPr sz="1400" spc="24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사용하여</a:t>
            </a:r>
            <a:r>
              <a:rPr sz="1400" spc="29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딕셔너리의</a:t>
            </a:r>
            <a:r>
              <a:rPr sz="1400" spc="32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값을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접근하고</a:t>
            </a:r>
            <a:r>
              <a:rPr sz="1400" spc="295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수정하며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3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값은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중복될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1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있지만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 err="1">
                <a:latin typeface="Noto Sans CJK HK"/>
                <a:cs typeface="Noto Sans CJK HK"/>
              </a:rPr>
              <a:t>키는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55" dirty="0" err="1">
                <a:latin typeface="Noto Sans CJK HK"/>
                <a:cs typeface="Noto Sans CJK HK"/>
              </a:rPr>
              <a:t>고유</a:t>
            </a:r>
            <a:r>
              <a:rPr sz="1400" spc="55" dirty="0">
                <a:latin typeface="Noto Sans CJK HK"/>
                <a:cs typeface="Noto Sans CJK HK"/>
              </a:rPr>
              <a:t> </a:t>
            </a:r>
            <a:r>
              <a:rPr sz="1400" spc="-20" dirty="0">
                <a:latin typeface="Noto Sans CJK HK"/>
                <a:cs typeface="Noto Sans CJK HK"/>
              </a:rPr>
              <a:t>합니다</a:t>
            </a:r>
            <a:r>
              <a:rPr sz="1400" spc="-2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469900" marR="5080" indent="-336550">
              <a:lnSpc>
                <a:spcPct val="200000"/>
              </a:lnSpc>
              <a:buFont typeface="WenQuanYi Micro Hei"/>
              <a:buChar char="●"/>
              <a:tabLst>
                <a:tab pos="469900" algn="l"/>
              </a:tabLst>
            </a:pPr>
            <a:r>
              <a:rPr sz="1400" spc="100" dirty="0">
                <a:latin typeface="Noto Sans CJK HK"/>
                <a:cs typeface="Noto Sans CJK HK"/>
              </a:rPr>
              <a:t>딕셔너리는</a:t>
            </a:r>
            <a:r>
              <a:rPr sz="1400" spc="32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검색과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연관된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데이터를</a:t>
            </a:r>
            <a:r>
              <a:rPr sz="1400" spc="29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그룹화하는</a:t>
            </a:r>
            <a:r>
              <a:rPr sz="1400" spc="3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데</a:t>
            </a:r>
            <a:r>
              <a:rPr sz="1400" spc="215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유용하며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2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다양한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용도로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활용될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수 </a:t>
            </a:r>
            <a:r>
              <a:rPr sz="1400" spc="-10" dirty="0">
                <a:latin typeface="Noto Sans CJK HK"/>
                <a:cs typeface="Noto Sans CJK HK"/>
              </a:rPr>
              <a:t>있습니다</a:t>
            </a:r>
            <a:r>
              <a:rPr sz="1400" spc="-1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87CB2EF-B8CA-4DDA-DC46-E7051DA5651C}"/>
              </a:ext>
            </a:extLst>
          </p:cNvPr>
          <p:cNvSpPr txBox="1">
            <a:spLocks/>
          </p:cNvSpPr>
          <p:nvPr/>
        </p:nvSpPr>
        <p:spPr>
          <a:xfrm>
            <a:off x="1479867" y="548108"/>
            <a:ext cx="6184265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spc="165" dirty="0"/>
              <a:t>Python</a:t>
            </a:r>
            <a:r>
              <a:rPr lang="en-US" sz="3000" spc="325" dirty="0"/>
              <a:t> </a:t>
            </a:r>
            <a:r>
              <a:rPr lang="en-US" sz="3000" spc="160" dirty="0"/>
              <a:t>Dictionary</a:t>
            </a:r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4BC55B52-2FC6-BEF2-58D1-C01783B46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52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36505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Python Basic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A1F6462-CD04-453D-D079-30644A436496}"/>
              </a:ext>
            </a:extLst>
          </p:cNvPr>
          <p:cNvSpPr txBox="1">
            <a:spLocks/>
          </p:cNvSpPr>
          <p:nvPr/>
        </p:nvSpPr>
        <p:spPr>
          <a:xfrm>
            <a:off x="1479867" y="489087"/>
            <a:ext cx="6184265" cy="4744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spc="165" dirty="0"/>
              <a:t>Python</a:t>
            </a:r>
            <a:r>
              <a:rPr lang="en-US" sz="3000" spc="325" dirty="0"/>
              <a:t> </a:t>
            </a:r>
            <a:r>
              <a:rPr lang="en-US" sz="3000" spc="155" dirty="0"/>
              <a:t>Set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2B6481E-3BE9-A6CC-F55E-DE5C813C505B}"/>
              </a:ext>
            </a:extLst>
          </p:cNvPr>
          <p:cNvSpPr txBox="1"/>
          <p:nvPr/>
        </p:nvSpPr>
        <p:spPr>
          <a:xfrm>
            <a:off x="505993" y="1355359"/>
            <a:ext cx="8043545" cy="352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05" algn="ctr">
              <a:lnSpc>
                <a:spcPct val="100000"/>
              </a:lnSpc>
              <a:spcBef>
                <a:spcPts val="100"/>
              </a:spcBef>
            </a:pPr>
            <a:r>
              <a:rPr sz="1400" b="1" u="heavy" spc="5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Set은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고유한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값을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가지는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변경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가능한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자료구조입니다.</a:t>
            </a:r>
            <a:endParaRPr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endParaRPr sz="1400" dirty="0">
              <a:latin typeface="UnDinaru"/>
              <a:cs typeface="UnDinaru"/>
            </a:endParaRPr>
          </a:p>
          <a:p>
            <a:pPr marL="347980" indent="-335280">
              <a:lnSpc>
                <a:spcPct val="100000"/>
              </a:lnSpc>
              <a:buFont typeface="WenQuanYi Micro Hei"/>
              <a:buChar char="●"/>
              <a:tabLst>
                <a:tab pos="347980" algn="l"/>
              </a:tabLst>
            </a:pPr>
            <a:r>
              <a:rPr sz="1400" dirty="0">
                <a:latin typeface="WenQuanYi Micro Hei Mono"/>
                <a:cs typeface="WenQuanYi Micro Hei Mono"/>
              </a:rPr>
              <a:t>Set</a:t>
            </a:r>
            <a:r>
              <a:rPr sz="1400" dirty="0">
                <a:latin typeface="Noto Sans CJK HK"/>
                <a:cs typeface="Noto Sans CJK HK"/>
              </a:rPr>
              <a:t>은</a:t>
            </a:r>
            <a:r>
              <a:rPr sz="1400" spc="21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중복된</a:t>
            </a:r>
            <a:r>
              <a:rPr sz="1400" spc="26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값을</a:t>
            </a:r>
            <a:r>
              <a:rPr sz="1400" spc="24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허용하지</a:t>
            </a:r>
            <a:r>
              <a:rPr sz="1400" spc="295" dirty="0">
                <a:latin typeface="Noto Sans CJK HK"/>
                <a:cs typeface="Noto Sans CJK HK"/>
              </a:rPr>
              <a:t> </a:t>
            </a:r>
            <a:r>
              <a:rPr sz="1400" spc="-35" dirty="0">
                <a:latin typeface="Noto Sans CJK HK"/>
                <a:cs typeface="Noto Sans CJK HK"/>
              </a:rPr>
              <a:t>않고</a:t>
            </a:r>
            <a:r>
              <a:rPr sz="1400" spc="-35" dirty="0">
                <a:latin typeface="WenQuanYi Micro Hei Mono"/>
                <a:cs typeface="WenQuanYi Micro Hei Mono"/>
              </a:rPr>
              <a:t>,</a:t>
            </a:r>
            <a:r>
              <a:rPr sz="1400" spc="-330" dirty="0">
                <a:latin typeface="WenQuanYi Micro Hei Mono"/>
                <a:cs typeface="WenQuanYi Micro Hei Mono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중괄호</a:t>
            </a:r>
            <a:r>
              <a:rPr sz="1400" dirty="0">
                <a:latin typeface="WenQuanYi Micro Hei Mono"/>
                <a:cs typeface="WenQuanYi Micro Hei Mono"/>
              </a:rPr>
              <a:t>({})</a:t>
            </a:r>
            <a:r>
              <a:rPr sz="1400" dirty="0">
                <a:latin typeface="Noto Sans CJK HK"/>
                <a:cs typeface="Noto Sans CJK HK"/>
              </a:rPr>
              <a:t>를</a:t>
            </a:r>
            <a:r>
              <a:rPr sz="1400" spc="21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사용하여</a:t>
            </a:r>
            <a:r>
              <a:rPr sz="1400" spc="290" dirty="0">
                <a:latin typeface="Noto Sans CJK HK"/>
                <a:cs typeface="Noto Sans CJK HK"/>
              </a:rPr>
              <a:t> </a:t>
            </a:r>
            <a:r>
              <a:rPr sz="1400" spc="40" dirty="0">
                <a:latin typeface="Noto Sans CJK HK"/>
                <a:cs typeface="Noto Sans CJK HK"/>
              </a:rPr>
              <a:t>생성됩니다</a:t>
            </a:r>
            <a:r>
              <a:rPr sz="1400" spc="4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348615" marR="5080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sz="1400" dirty="0">
                <a:latin typeface="WenQuanYi Micro Hei Mono"/>
                <a:cs typeface="WenQuanYi Micro Hei Mono"/>
              </a:rPr>
              <a:t>Set</a:t>
            </a:r>
            <a:r>
              <a:rPr sz="1400" dirty="0">
                <a:latin typeface="Noto Sans CJK HK"/>
                <a:cs typeface="Noto Sans CJK HK"/>
              </a:rPr>
              <a:t>은</a:t>
            </a:r>
            <a:r>
              <a:rPr sz="1400" spc="19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순서가</a:t>
            </a:r>
            <a:r>
              <a:rPr sz="1400" spc="24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없어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인덱스를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통한</a:t>
            </a:r>
            <a:r>
              <a:rPr sz="1400" spc="22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접근이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50" dirty="0">
                <a:latin typeface="Noto Sans CJK HK"/>
                <a:cs typeface="Noto Sans CJK HK"/>
              </a:rPr>
              <a:t>불가능하며</a:t>
            </a:r>
            <a:r>
              <a:rPr sz="1400" spc="50" dirty="0">
                <a:latin typeface="WenQuanYi Micro Hei Mono"/>
                <a:cs typeface="WenQuanYi Micro Hei Mono"/>
              </a:rPr>
              <a:t>,</a:t>
            </a:r>
            <a:r>
              <a:rPr sz="1400" spc="-35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멤버십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테스트와</a:t>
            </a:r>
            <a:r>
              <a:rPr sz="1400" spc="27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중복</a:t>
            </a:r>
            <a:r>
              <a:rPr sz="1400" spc="220" dirty="0">
                <a:latin typeface="Noto Sans CJK HK"/>
                <a:cs typeface="Noto Sans CJK HK"/>
              </a:rPr>
              <a:t> </a:t>
            </a:r>
            <a:r>
              <a:rPr sz="1400" spc="-35" dirty="0">
                <a:latin typeface="Noto Sans CJK HK"/>
                <a:cs typeface="Noto Sans CJK HK"/>
              </a:rPr>
              <a:t>제거</a:t>
            </a:r>
            <a:r>
              <a:rPr sz="1400" spc="-35" dirty="0">
                <a:latin typeface="WenQuanYi Micro Hei Mono"/>
                <a:cs typeface="WenQuanYi Micro Hei Mono"/>
              </a:rPr>
              <a:t>,</a:t>
            </a:r>
            <a:r>
              <a:rPr sz="1400" spc="-345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집합</a:t>
            </a:r>
            <a:r>
              <a:rPr sz="1400" spc="220" dirty="0">
                <a:latin typeface="Noto Sans CJK HK"/>
                <a:cs typeface="Noto Sans CJK HK"/>
              </a:rPr>
              <a:t> </a:t>
            </a:r>
            <a:r>
              <a:rPr sz="1400" spc="75" dirty="0">
                <a:latin typeface="Noto Sans CJK HK"/>
                <a:cs typeface="Noto Sans CJK HK"/>
              </a:rPr>
              <a:t>연산을 </a:t>
            </a:r>
            <a:r>
              <a:rPr sz="1400" spc="100" dirty="0">
                <a:latin typeface="Noto Sans CJK HK"/>
                <a:cs typeface="Noto Sans CJK HK"/>
              </a:rPr>
              <a:t>위해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40" dirty="0">
                <a:latin typeface="Noto Sans CJK HK"/>
                <a:cs typeface="Noto Sans CJK HK"/>
              </a:rPr>
              <a:t>사용됩니다</a:t>
            </a:r>
            <a:r>
              <a:rPr sz="1400" spc="4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348615" marR="302260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sz="1400" dirty="0">
                <a:latin typeface="WenQuanYi Micro Hei Mono"/>
                <a:cs typeface="WenQuanYi Micro Hei Mono"/>
              </a:rPr>
              <a:t>Set</a:t>
            </a:r>
            <a:r>
              <a:rPr sz="1400" dirty="0">
                <a:latin typeface="Noto Sans CJK HK"/>
                <a:cs typeface="Noto Sans CJK HK"/>
              </a:rPr>
              <a:t>은</a:t>
            </a:r>
            <a:r>
              <a:rPr sz="1400" spc="200" dirty="0">
                <a:latin typeface="Noto Sans CJK HK"/>
                <a:cs typeface="Noto Sans CJK HK"/>
              </a:rPr>
              <a:t> </a:t>
            </a:r>
            <a:r>
              <a:rPr sz="1400" spc="-35" dirty="0">
                <a:latin typeface="Noto Sans CJK HK"/>
                <a:cs typeface="Noto Sans CJK HK"/>
              </a:rPr>
              <a:t>숫자</a:t>
            </a:r>
            <a:r>
              <a:rPr sz="1400" spc="-35" dirty="0">
                <a:latin typeface="WenQuanYi Micro Hei Mono"/>
                <a:cs typeface="WenQuanYi Micro Hei Mono"/>
              </a:rPr>
              <a:t>,</a:t>
            </a:r>
            <a:r>
              <a:rPr sz="1400" spc="-345" dirty="0">
                <a:latin typeface="WenQuanYi Micro Hei Mono"/>
                <a:cs typeface="WenQuanYi Micro Hei Mono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문자열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4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튜플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등을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포함할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수</a:t>
            </a:r>
            <a:r>
              <a:rPr sz="1400" spc="200" dirty="0">
                <a:latin typeface="Noto Sans CJK HK"/>
                <a:cs typeface="Noto Sans CJK HK"/>
              </a:rPr>
              <a:t> </a:t>
            </a:r>
            <a:r>
              <a:rPr sz="1400" spc="-35" dirty="0">
                <a:latin typeface="Noto Sans CJK HK"/>
                <a:cs typeface="Noto Sans CJK HK"/>
              </a:rPr>
              <a:t>있고</a:t>
            </a:r>
            <a:r>
              <a:rPr sz="1400" spc="-35" dirty="0">
                <a:latin typeface="WenQuanYi Micro Hei Mono"/>
                <a:cs typeface="WenQuanYi Micro Hei Mono"/>
              </a:rPr>
              <a:t>,</a:t>
            </a:r>
            <a:r>
              <a:rPr sz="1400" spc="-34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내부적으로</a:t>
            </a:r>
            <a:r>
              <a:rPr sz="1400" spc="30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해시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테이블로</a:t>
            </a:r>
            <a:r>
              <a:rPr sz="1400" spc="27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구현되어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75" dirty="0">
                <a:latin typeface="Noto Sans CJK HK"/>
                <a:cs typeface="Noto Sans CJK HK"/>
              </a:rPr>
              <a:t>검색과 </a:t>
            </a:r>
            <a:r>
              <a:rPr sz="1400" spc="100" dirty="0">
                <a:latin typeface="Noto Sans CJK HK"/>
                <a:cs typeface="Noto Sans CJK HK"/>
              </a:rPr>
              <a:t>멤버십</a:t>
            </a:r>
            <a:r>
              <a:rPr sz="1400" spc="25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테스트에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뛰어난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성능을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40" dirty="0">
                <a:latin typeface="Noto Sans CJK HK"/>
                <a:cs typeface="Noto Sans CJK HK"/>
              </a:rPr>
              <a:t>제공합니다</a:t>
            </a:r>
            <a:r>
              <a:rPr sz="1400" spc="4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  <a:p>
            <a:pPr marL="348615" marR="907415" indent="-336550">
              <a:lnSpc>
                <a:spcPct val="200000"/>
              </a:lnSpc>
              <a:buFont typeface="WenQuanYi Micro Hei"/>
              <a:buChar char="●"/>
              <a:tabLst>
                <a:tab pos="348615" algn="l"/>
              </a:tabLst>
            </a:pPr>
            <a:r>
              <a:rPr sz="1400" dirty="0">
                <a:latin typeface="WenQuanYi Micro Hei Mono"/>
                <a:cs typeface="WenQuanYi Micro Hei Mono"/>
              </a:rPr>
              <a:t>Set</a:t>
            </a:r>
            <a:r>
              <a:rPr sz="1400" dirty="0">
                <a:latin typeface="Noto Sans CJK HK"/>
                <a:cs typeface="Noto Sans CJK HK"/>
              </a:rPr>
              <a:t>은</a:t>
            </a:r>
            <a:r>
              <a:rPr sz="1400" spc="200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값의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추가와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-35" dirty="0">
                <a:latin typeface="Noto Sans CJK HK"/>
                <a:cs typeface="Noto Sans CJK HK"/>
              </a:rPr>
              <a:t>삭제</a:t>
            </a:r>
            <a:r>
              <a:rPr sz="1400" spc="-35" dirty="0">
                <a:latin typeface="WenQuanYi Micro Hei Mono"/>
                <a:cs typeface="WenQuanYi Micro Hei Mono"/>
              </a:rPr>
              <a:t>,</a:t>
            </a:r>
            <a:r>
              <a:rPr sz="1400" spc="-340" dirty="0">
                <a:latin typeface="WenQuanYi Micro Hei Mono"/>
                <a:cs typeface="WenQuanYi Micro Hei Mono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교집합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45" dirty="0">
                <a:latin typeface="WenQuanYi Micro Hei Mono"/>
                <a:cs typeface="WenQuanYi Micro Hei Mono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합집합</a:t>
            </a:r>
            <a:r>
              <a:rPr sz="1400" dirty="0">
                <a:latin typeface="WenQuanYi Micro Hei Mono"/>
                <a:cs typeface="WenQuanYi Micro Hei Mono"/>
              </a:rPr>
              <a:t>,</a:t>
            </a:r>
            <a:r>
              <a:rPr sz="1400" spc="-340" dirty="0">
                <a:latin typeface="WenQuanYi Micro Hei Mono"/>
                <a:cs typeface="WenQuanYi Micro Hei Mono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차집합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등의</a:t>
            </a:r>
            <a:r>
              <a:rPr sz="1400" spc="225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집합</a:t>
            </a:r>
            <a:r>
              <a:rPr sz="1400" spc="229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연산을</a:t>
            </a:r>
            <a:r>
              <a:rPr sz="1400" spc="254" dirty="0">
                <a:latin typeface="Noto Sans CJK HK"/>
                <a:cs typeface="Noto Sans CJK HK"/>
              </a:rPr>
              <a:t> </a:t>
            </a:r>
            <a:r>
              <a:rPr sz="1400" spc="100" dirty="0">
                <a:latin typeface="Noto Sans CJK HK"/>
                <a:cs typeface="Noto Sans CJK HK"/>
              </a:rPr>
              <a:t>제공하여</a:t>
            </a:r>
            <a:r>
              <a:rPr sz="1400" spc="280" dirty="0">
                <a:latin typeface="Noto Sans CJK HK"/>
                <a:cs typeface="Noto Sans CJK HK"/>
              </a:rPr>
              <a:t> </a:t>
            </a:r>
            <a:r>
              <a:rPr sz="1400" spc="75" dirty="0">
                <a:latin typeface="Noto Sans CJK HK"/>
                <a:cs typeface="Noto Sans CJK HK"/>
              </a:rPr>
              <a:t>유용한 </a:t>
            </a:r>
            <a:r>
              <a:rPr sz="1400" spc="60" dirty="0">
                <a:latin typeface="Noto Sans CJK HK"/>
                <a:cs typeface="Noto Sans CJK HK"/>
              </a:rPr>
              <a:t>자료구조입니다</a:t>
            </a:r>
            <a:r>
              <a:rPr sz="1400" spc="60" dirty="0">
                <a:latin typeface="WenQuanYi Micro Hei Mono"/>
                <a:cs typeface="WenQuanYi Micro Hei Mono"/>
              </a:rPr>
              <a:t>.</a:t>
            </a:r>
            <a:endParaRPr sz="1400" dirty="0">
              <a:latin typeface="WenQuanYi Micro Hei Mono"/>
              <a:cs typeface="WenQuanYi Micro Hei Mono"/>
            </a:endParaRPr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80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프로젝트 로드맵 (PnP AI 2023-winter)" id="{CFBA56BD-3B50-DD4E-9783-9510F17F68E4}" vid="{07A4A650-14AB-4148-A8A5-CB4BA94153E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2291</TotalTime>
  <Words>1602</Words>
  <Application>Microsoft Macintosh PowerPoint</Application>
  <PresentationFormat>On-screen Show (16:9)</PresentationFormat>
  <Paragraphs>299</Paragraphs>
  <Slides>40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WenQuanYi Micro Hei Mono</vt:lpstr>
      <vt:lpstr>NanumSquare_ac Light</vt:lpstr>
      <vt:lpstr>Noto Sans CJK HK</vt:lpstr>
      <vt:lpstr>10X10</vt:lpstr>
      <vt:lpstr>맑은 고딕</vt:lpstr>
      <vt:lpstr>WenQuanYi Micro Hei</vt:lpstr>
      <vt:lpstr>NanumSquare_ac</vt:lpstr>
      <vt:lpstr>Arial</vt:lpstr>
      <vt:lpstr>Verdana</vt:lpstr>
      <vt:lpstr>a가을소풍B</vt:lpstr>
      <vt:lpstr>10X10 Bold</vt:lpstr>
      <vt:lpstr>UnDinaru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김대현</cp:lastModifiedBy>
  <cp:revision>76</cp:revision>
  <dcterms:created xsi:type="dcterms:W3CDTF">2015-03-17T10:14:13Z</dcterms:created>
  <dcterms:modified xsi:type="dcterms:W3CDTF">2024-04-28T12:45:09Z</dcterms:modified>
</cp:coreProperties>
</file>